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20"/>
  </p:notesMasterIdLst>
  <p:handoutMasterIdLst>
    <p:handoutMasterId r:id="rId21"/>
  </p:handoutMasterIdLst>
  <p:sldIdLst>
    <p:sldId id="375" r:id="rId2"/>
    <p:sldId id="795" r:id="rId3"/>
    <p:sldId id="799" r:id="rId4"/>
    <p:sldId id="805" r:id="rId5"/>
    <p:sldId id="792" r:id="rId6"/>
    <p:sldId id="808" r:id="rId7"/>
    <p:sldId id="813" r:id="rId8"/>
    <p:sldId id="747" r:id="rId9"/>
    <p:sldId id="746" r:id="rId10"/>
    <p:sldId id="812" r:id="rId11"/>
    <p:sldId id="806" r:id="rId12"/>
    <p:sldId id="807" r:id="rId13"/>
    <p:sldId id="804" r:id="rId14"/>
    <p:sldId id="830" r:id="rId15"/>
    <p:sldId id="823" r:id="rId16"/>
    <p:sldId id="827" r:id="rId17"/>
    <p:sldId id="828" r:id="rId18"/>
    <p:sldId id="829" r:id="rId19"/>
  </p:sldIdLst>
  <p:sldSz cx="12192000" cy="6858000"/>
  <p:notesSz cx="9940925" cy="6808788"/>
  <p:custDataLst>
    <p:tags r:id="rId22"/>
  </p:custData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ola Diez Martinez" initials="MDM" lastIdx="2" clrIdx="0">
    <p:extLst>
      <p:ext uri="{19B8F6BF-5375-455C-9EA6-DF929625EA0E}">
        <p15:presenceInfo xmlns:p15="http://schemas.microsoft.com/office/powerpoint/2012/main" userId="S-1-5-21-2031883751-953549700-2036863733-5796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A979"/>
    <a:srgbClr val="C7A1E3"/>
    <a:srgbClr val="383838"/>
    <a:srgbClr val="D0D0D0"/>
    <a:srgbClr val="0C4F81"/>
    <a:srgbClr val="2991A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EBBBCC-DAD2-459C-BE2E-F6DE35CF9A28}" styleName="Estilo oscuro 2 - Énfasis 3/Énfasis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93" autoAdjust="0"/>
    <p:restoredTop sz="79361" autoAdjust="0"/>
  </p:normalViewPr>
  <p:slideViewPr>
    <p:cSldViewPr snapToGrid="0" showGuides="1">
      <p:cViewPr varScale="1">
        <p:scale>
          <a:sx n="51" d="100"/>
          <a:sy n="51" d="100"/>
        </p:scale>
        <p:origin x="1972" y="55"/>
      </p:cViewPr>
      <p:guideLst>
        <p:guide orient="horz" pos="2183"/>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1" y="0"/>
            <a:ext cx="4307734" cy="341622"/>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sz="quarter" idx="1"/>
          </p:nvPr>
        </p:nvSpPr>
        <p:spPr>
          <a:xfrm>
            <a:off x="5630891" y="0"/>
            <a:ext cx="4307734" cy="341622"/>
          </a:xfrm>
          <a:prstGeom prst="rect">
            <a:avLst/>
          </a:prstGeom>
        </p:spPr>
        <p:txBody>
          <a:bodyPr vert="horz" lIns="91440" tIns="45720" rIns="91440" bIns="45720" rtlCol="0"/>
          <a:lstStyle>
            <a:lvl1pPr algn="r">
              <a:defRPr sz="1200"/>
            </a:lvl1pPr>
          </a:lstStyle>
          <a:p>
            <a:fld id="{4DF0C0A0-4BFF-4ADF-A44A-64D4D71C1D56}" type="datetimeFigureOut">
              <a:rPr lang="es-ES" smtClean="0"/>
              <a:t>11/10/2023</a:t>
            </a:fld>
            <a:endParaRPr lang="es-ES"/>
          </a:p>
        </p:txBody>
      </p:sp>
      <p:sp>
        <p:nvSpPr>
          <p:cNvPr id="4" name="Marcador de pie de página 3"/>
          <p:cNvSpPr>
            <a:spLocks noGrp="1"/>
          </p:cNvSpPr>
          <p:nvPr>
            <p:ph type="ftr" sz="quarter" idx="2"/>
          </p:nvPr>
        </p:nvSpPr>
        <p:spPr>
          <a:xfrm>
            <a:off x="1" y="6467167"/>
            <a:ext cx="4307734" cy="341621"/>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5630891" y="6467167"/>
            <a:ext cx="4307734" cy="341621"/>
          </a:xfrm>
          <a:prstGeom prst="rect">
            <a:avLst/>
          </a:prstGeom>
        </p:spPr>
        <p:txBody>
          <a:bodyPr vert="horz" lIns="91440" tIns="45720" rIns="91440" bIns="45720" rtlCol="0" anchor="b"/>
          <a:lstStyle>
            <a:lvl1pPr algn="r">
              <a:defRPr sz="1200"/>
            </a:lvl1pPr>
          </a:lstStyle>
          <a:p>
            <a:fld id="{963FA469-F200-402A-A76A-F8E55F119908}" type="slidenum">
              <a:rPr lang="es-ES" smtClean="0"/>
              <a:t>‹#›</a:t>
            </a:fld>
            <a:endParaRPr lang="es-ES"/>
          </a:p>
        </p:txBody>
      </p:sp>
    </p:spTree>
    <p:extLst>
      <p:ext uri="{BB962C8B-B14F-4D97-AF65-F5344CB8AC3E}">
        <p14:creationId xmlns:p14="http://schemas.microsoft.com/office/powerpoint/2010/main" val="15040792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1" y="0"/>
            <a:ext cx="4307734" cy="341622"/>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5630891" y="0"/>
            <a:ext cx="4307734" cy="341622"/>
          </a:xfrm>
          <a:prstGeom prst="rect">
            <a:avLst/>
          </a:prstGeom>
        </p:spPr>
        <p:txBody>
          <a:bodyPr vert="horz" lIns="91440" tIns="45720" rIns="91440" bIns="45720" rtlCol="0"/>
          <a:lstStyle>
            <a:lvl1pPr algn="r">
              <a:defRPr sz="1200"/>
            </a:lvl1pPr>
          </a:lstStyle>
          <a:p>
            <a:fld id="{DDD9AEB3-513E-4474-99DA-3CEDBC485C18}" type="datetimeFigureOut">
              <a:rPr lang="en-US" smtClean="0"/>
              <a:t>10/11/2023</a:t>
            </a:fld>
            <a:endParaRPr lang="en-US"/>
          </a:p>
        </p:txBody>
      </p:sp>
      <p:sp>
        <p:nvSpPr>
          <p:cNvPr id="4" name="Marcador de imagen de diapositiva 3"/>
          <p:cNvSpPr>
            <a:spLocks noGrp="1" noRot="1" noChangeAspect="1"/>
          </p:cNvSpPr>
          <p:nvPr>
            <p:ph type="sldImg" idx="2"/>
          </p:nvPr>
        </p:nvSpPr>
        <p:spPr>
          <a:xfrm>
            <a:off x="2927350" y="850900"/>
            <a:ext cx="4086225" cy="22987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994093" y="3276730"/>
            <a:ext cx="7952739" cy="268096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1" y="6467167"/>
            <a:ext cx="4307734" cy="341621"/>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5630891" y="6467167"/>
            <a:ext cx="4307734" cy="341621"/>
          </a:xfrm>
          <a:prstGeom prst="rect">
            <a:avLst/>
          </a:prstGeom>
        </p:spPr>
        <p:txBody>
          <a:bodyPr vert="horz" lIns="91440" tIns="45720" rIns="91440" bIns="45720" rtlCol="0" anchor="b"/>
          <a:lstStyle>
            <a:lvl1pPr algn="r">
              <a:defRPr sz="1200"/>
            </a:lvl1pPr>
          </a:lstStyle>
          <a:p>
            <a:fld id="{9560E5A9-3C6E-4897-B9CD-BE08919C347D}" type="slidenum">
              <a:rPr lang="en-US" smtClean="0"/>
              <a:t>‹#›</a:t>
            </a:fld>
            <a:endParaRPr lang="en-US"/>
          </a:p>
        </p:txBody>
      </p:sp>
    </p:spTree>
    <p:extLst>
      <p:ext uri="{BB962C8B-B14F-4D97-AF65-F5344CB8AC3E}">
        <p14:creationId xmlns:p14="http://schemas.microsoft.com/office/powerpoint/2010/main" val="3075958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00780A-0396-4971-A478-462E64ABA3F2}" type="slidenum">
              <a:rPr lang="en-US" smtClean="0"/>
              <a:t>2</a:t>
            </a:fld>
            <a:endParaRPr lang="en-US"/>
          </a:p>
        </p:txBody>
      </p:sp>
    </p:spTree>
    <p:extLst>
      <p:ext uri="{BB962C8B-B14F-4D97-AF65-F5344CB8AC3E}">
        <p14:creationId xmlns:p14="http://schemas.microsoft.com/office/powerpoint/2010/main" val="36254169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00780A-0396-4971-A478-462E64ABA3F2}" type="slidenum">
              <a:rPr lang="en-US" smtClean="0"/>
              <a:t>13</a:t>
            </a:fld>
            <a:endParaRPr lang="en-US"/>
          </a:p>
        </p:txBody>
      </p:sp>
    </p:spTree>
    <p:extLst>
      <p:ext uri="{BB962C8B-B14F-4D97-AF65-F5344CB8AC3E}">
        <p14:creationId xmlns:p14="http://schemas.microsoft.com/office/powerpoint/2010/main" val="705121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From Bottom to top</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Now, more than ever, the real estate industry has the chance to take the lead in using planning and development skills and investment capital to reshape our work and lifestyle environments. These tools can be used to address societal issues of safety, green space and racial equity. The gauntlet of responsibility is ours to embrace, and industry leaders see the opportunities and are responding with investment and leadership.”</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Sustainability / Urban Scale, Wellbeing</a:t>
            </a:r>
          </a:p>
          <a:p>
            <a:r>
              <a:rPr lang="en-US" sz="1200" b="0" i="0" kern="1200" dirty="0">
                <a:solidFill>
                  <a:schemeClr val="tx1"/>
                </a:solidFill>
                <a:effectLst/>
                <a:latin typeface="+mn-lt"/>
                <a:ea typeface="+mn-ea"/>
                <a:cs typeface="+mn-cs"/>
              </a:rPr>
              <a:t>New Work/lifestyle , New types of buildings are desired</a:t>
            </a:r>
            <a:endParaRPr lang="en-US" dirty="0"/>
          </a:p>
        </p:txBody>
      </p:sp>
      <p:sp>
        <p:nvSpPr>
          <p:cNvPr id="4" name="Slide Number Placeholder 3"/>
          <p:cNvSpPr>
            <a:spLocks noGrp="1"/>
          </p:cNvSpPr>
          <p:nvPr>
            <p:ph type="sldNum" sz="quarter" idx="5"/>
          </p:nvPr>
        </p:nvSpPr>
        <p:spPr/>
        <p:txBody>
          <a:bodyPr/>
          <a:lstStyle/>
          <a:p>
            <a:fld id="{BE00780A-0396-4971-A478-462E64ABA3F2}" type="slidenum">
              <a:rPr lang="en-US" smtClean="0"/>
              <a:t>3</a:t>
            </a:fld>
            <a:endParaRPr lang="en-US"/>
          </a:p>
        </p:txBody>
      </p:sp>
    </p:spTree>
    <p:extLst>
      <p:ext uri="{BB962C8B-B14F-4D97-AF65-F5344CB8AC3E}">
        <p14:creationId xmlns:p14="http://schemas.microsoft.com/office/powerpoint/2010/main" val="1611777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00780A-0396-4971-A478-462E64ABA3F2}" type="slidenum">
              <a:rPr lang="en-US" smtClean="0"/>
              <a:t>4</a:t>
            </a:fld>
            <a:endParaRPr lang="en-US"/>
          </a:p>
        </p:txBody>
      </p:sp>
    </p:spTree>
    <p:extLst>
      <p:ext uri="{BB962C8B-B14F-4D97-AF65-F5344CB8AC3E}">
        <p14:creationId xmlns:p14="http://schemas.microsoft.com/office/powerpoint/2010/main" val="41718777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Different Career Paths</a:t>
            </a:r>
          </a:p>
        </p:txBody>
      </p:sp>
      <p:sp>
        <p:nvSpPr>
          <p:cNvPr id="4" name="Slide Number Placeholder 3"/>
          <p:cNvSpPr>
            <a:spLocks noGrp="1"/>
          </p:cNvSpPr>
          <p:nvPr>
            <p:ph type="sldNum" sz="quarter" idx="5"/>
          </p:nvPr>
        </p:nvSpPr>
        <p:spPr/>
        <p:txBody>
          <a:bodyPr/>
          <a:lstStyle/>
          <a:p>
            <a:fld id="{BE00780A-0396-4971-A478-462E64ABA3F2}" type="slidenum">
              <a:rPr lang="en-US" smtClean="0"/>
              <a:t>5</a:t>
            </a:fld>
            <a:endParaRPr lang="en-US"/>
          </a:p>
        </p:txBody>
      </p:sp>
    </p:spTree>
    <p:extLst>
      <p:ext uri="{BB962C8B-B14F-4D97-AF65-F5344CB8AC3E}">
        <p14:creationId xmlns:p14="http://schemas.microsoft.com/office/powerpoint/2010/main" val="34531923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60E5A9-3C6E-4897-B9CD-BE08919C347D}" type="slidenum">
              <a:rPr lang="en-US" smtClean="0"/>
              <a:t>6</a:t>
            </a:fld>
            <a:endParaRPr lang="en-US"/>
          </a:p>
        </p:txBody>
      </p:sp>
    </p:spTree>
    <p:extLst>
      <p:ext uri="{BB962C8B-B14F-4D97-AF65-F5344CB8AC3E}">
        <p14:creationId xmlns:p14="http://schemas.microsoft.com/office/powerpoint/2010/main" val="40063877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60E5A9-3C6E-4897-B9CD-BE08919C347D}" type="slidenum">
              <a:rPr lang="en-US" smtClean="0"/>
              <a:t>7</a:t>
            </a:fld>
            <a:endParaRPr lang="en-US"/>
          </a:p>
        </p:txBody>
      </p:sp>
    </p:spTree>
    <p:extLst>
      <p:ext uri="{BB962C8B-B14F-4D97-AF65-F5344CB8AC3E}">
        <p14:creationId xmlns:p14="http://schemas.microsoft.com/office/powerpoint/2010/main" val="35626797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err="1"/>
              <a:t>Different</a:t>
            </a:r>
            <a:r>
              <a:rPr lang="es-ES" dirty="0"/>
              <a:t> </a:t>
            </a:r>
            <a:r>
              <a:rPr lang="es-ES" dirty="0" err="1"/>
              <a:t>Procedures</a:t>
            </a:r>
            <a:r>
              <a:rPr lang="es-ES" dirty="0"/>
              <a:t> </a:t>
            </a:r>
            <a:r>
              <a:rPr lang="es-ES" dirty="0" err="1"/>
              <a:t>to</a:t>
            </a:r>
            <a:r>
              <a:rPr lang="es-ES" dirty="0"/>
              <a:t> </a:t>
            </a:r>
            <a:r>
              <a:rPr lang="es-ES" dirty="0" err="1"/>
              <a:t>join</a:t>
            </a:r>
            <a:r>
              <a:rPr lang="es-ES" dirty="0"/>
              <a:t> </a:t>
            </a:r>
            <a:r>
              <a:rPr lang="es-ES" dirty="0" err="1"/>
              <a:t>this</a:t>
            </a:r>
            <a:r>
              <a:rPr lang="es-ES" dirty="0"/>
              <a:t> </a:t>
            </a:r>
            <a:r>
              <a:rPr lang="es-ES" dirty="0" err="1"/>
              <a:t>firms</a:t>
            </a:r>
            <a:endParaRPr lang="en-US" dirty="0"/>
          </a:p>
        </p:txBody>
      </p:sp>
      <p:sp>
        <p:nvSpPr>
          <p:cNvPr id="4" name="Slide Number Placeholder 3"/>
          <p:cNvSpPr>
            <a:spLocks noGrp="1"/>
          </p:cNvSpPr>
          <p:nvPr>
            <p:ph type="sldNum" sz="quarter" idx="5"/>
          </p:nvPr>
        </p:nvSpPr>
        <p:spPr/>
        <p:txBody>
          <a:bodyPr/>
          <a:lstStyle/>
          <a:p>
            <a:fld id="{9560E5A9-3C6E-4897-B9CD-BE08919C347D}" type="slidenum">
              <a:rPr lang="en-US" smtClean="0"/>
              <a:t>8</a:t>
            </a:fld>
            <a:endParaRPr lang="en-US"/>
          </a:p>
        </p:txBody>
      </p:sp>
    </p:spTree>
    <p:extLst>
      <p:ext uri="{BB962C8B-B14F-4D97-AF65-F5344CB8AC3E}">
        <p14:creationId xmlns:p14="http://schemas.microsoft.com/office/powerpoint/2010/main" val="27770470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00780A-0396-4971-A478-462E64ABA3F2}" type="slidenum">
              <a:rPr lang="en-US" smtClean="0"/>
              <a:t>11</a:t>
            </a:fld>
            <a:endParaRPr lang="en-US"/>
          </a:p>
        </p:txBody>
      </p:sp>
    </p:spTree>
    <p:extLst>
      <p:ext uri="{BB962C8B-B14F-4D97-AF65-F5344CB8AC3E}">
        <p14:creationId xmlns:p14="http://schemas.microsoft.com/office/powerpoint/2010/main" val="22502462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00780A-0396-4971-A478-462E64ABA3F2}" type="slidenum">
              <a:rPr lang="en-US" smtClean="0"/>
              <a:t>12</a:t>
            </a:fld>
            <a:endParaRPr lang="en-US"/>
          </a:p>
        </p:txBody>
      </p:sp>
    </p:spTree>
    <p:extLst>
      <p:ext uri="{BB962C8B-B14F-4D97-AF65-F5344CB8AC3E}">
        <p14:creationId xmlns:p14="http://schemas.microsoft.com/office/powerpoint/2010/main" val="5080112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iseño personalizado">
    <p:spTree>
      <p:nvGrpSpPr>
        <p:cNvPr id="1" name=""/>
        <p:cNvGrpSpPr/>
        <p:nvPr/>
      </p:nvGrpSpPr>
      <p:grpSpPr>
        <a:xfrm>
          <a:off x="0" y="0"/>
          <a:ext cx="0" cy="0"/>
          <a:chOff x="0" y="0"/>
          <a:chExt cx="0" cy="0"/>
        </a:xfrm>
      </p:grpSpPr>
      <p:sp>
        <p:nvSpPr>
          <p:cNvPr id="4" name="Rectángulo 3"/>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632200"/>
            <a:ext cx="5412878" cy="2285146"/>
          </a:xfrm>
          <a:prstGeom prst="rect">
            <a:avLst/>
          </a:prstGeom>
        </p:spPr>
      </p:pic>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91333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Tree>
    <p:extLst>
      <p:ext uri="{BB962C8B-B14F-4D97-AF65-F5344CB8AC3E}">
        <p14:creationId xmlns:p14="http://schemas.microsoft.com/office/powerpoint/2010/main" val="2820806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7678875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1311687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Header">
    <p:spTree>
      <p:nvGrpSpPr>
        <p:cNvPr id="1" name=""/>
        <p:cNvGrpSpPr/>
        <p:nvPr/>
      </p:nvGrpSpPr>
      <p:grpSpPr>
        <a:xfrm>
          <a:off x="0" y="0"/>
          <a:ext cx="0" cy="0"/>
          <a:chOff x="0" y="0"/>
          <a:chExt cx="0" cy="0"/>
        </a:xfrm>
      </p:grpSpPr>
      <p:sp>
        <p:nvSpPr>
          <p:cNvPr id="6" name="Title 5"/>
          <p:cNvSpPr>
            <a:spLocks noGrp="1"/>
          </p:cNvSpPr>
          <p:nvPr>
            <p:ph type="title"/>
          </p:nvPr>
        </p:nvSpPr>
        <p:spPr>
          <a:xfrm>
            <a:off x="549405" y="255780"/>
            <a:ext cx="11040000" cy="1012980"/>
          </a:xfrm>
        </p:spPr>
        <p:txBody>
          <a:bodyPr/>
          <a:lstStyle>
            <a:lvl1pPr>
              <a:defRPr>
                <a:solidFill>
                  <a:schemeClr val="tx1">
                    <a:lumMod val="75000"/>
                    <a:lumOff val="25000"/>
                  </a:schemeClr>
                </a:solidFill>
              </a:defRPr>
            </a:lvl1pPr>
          </a:lstStyle>
          <a:p>
            <a:r>
              <a:rPr lang="es-ES"/>
              <a:t>Haga clic para modificar el estilo de título del patrón</a:t>
            </a:r>
            <a:endParaRPr lang="en-US" dirty="0"/>
          </a:p>
        </p:txBody>
      </p:sp>
    </p:spTree>
    <p:extLst>
      <p:ext uri="{BB962C8B-B14F-4D97-AF65-F5344CB8AC3E}">
        <p14:creationId xmlns:p14="http://schemas.microsoft.com/office/powerpoint/2010/main" val="26263303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Header">
    <p:spTree>
      <p:nvGrpSpPr>
        <p:cNvPr id="1" name=""/>
        <p:cNvGrpSpPr/>
        <p:nvPr/>
      </p:nvGrpSpPr>
      <p:grpSpPr>
        <a:xfrm>
          <a:off x="0" y="0"/>
          <a:ext cx="0" cy="0"/>
          <a:chOff x="0" y="0"/>
          <a:chExt cx="0" cy="0"/>
        </a:xfrm>
      </p:grpSpPr>
      <p:sp>
        <p:nvSpPr>
          <p:cNvPr id="6" name="Title 5"/>
          <p:cNvSpPr>
            <a:spLocks noGrp="1"/>
          </p:cNvSpPr>
          <p:nvPr>
            <p:ph type="title"/>
          </p:nvPr>
        </p:nvSpPr>
        <p:spPr>
          <a:xfrm>
            <a:off x="549405" y="255780"/>
            <a:ext cx="11040000" cy="1012980"/>
          </a:xfrm>
        </p:spPr>
        <p:txBody>
          <a:bodyPr/>
          <a:lstStyle>
            <a:lvl1pPr>
              <a:defRPr>
                <a:solidFill>
                  <a:schemeClr val="tx1">
                    <a:lumMod val="75000"/>
                    <a:lumOff val="25000"/>
                  </a:schemeClr>
                </a:solidFill>
              </a:defRPr>
            </a:lvl1pPr>
          </a:lstStyle>
          <a:p>
            <a:r>
              <a:rPr lang="en-US"/>
              <a:t>Click to edit Master title style</a:t>
            </a:r>
            <a:endParaRPr lang="en-US" dirty="0"/>
          </a:p>
        </p:txBody>
      </p:sp>
    </p:spTree>
    <p:extLst>
      <p:ext uri="{BB962C8B-B14F-4D97-AF65-F5344CB8AC3E}">
        <p14:creationId xmlns:p14="http://schemas.microsoft.com/office/powerpoint/2010/main" val="1040908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hasCustomPrompt="1"/>
          </p:nvPr>
        </p:nvSpPr>
        <p:spPr>
          <a:xfrm>
            <a:off x="1524000" y="2158999"/>
            <a:ext cx="9144000" cy="1100667"/>
          </a:xfrm>
        </p:spPr>
        <p:txBody>
          <a:bodyPr anchor="b">
            <a:normAutofit/>
          </a:bodyPr>
          <a:lstStyle>
            <a:lvl1pPr algn="ctr">
              <a:defRPr sz="4800">
                <a:solidFill>
                  <a:srgbClr val="003091"/>
                </a:solidFill>
                <a:latin typeface="+mj-lt"/>
              </a:defRPr>
            </a:lvl1pPr>
          </a:lstStyle>
          <a:p>
            <a:r>
              <a:rPr lang="es-ES" dirty="0"/>
              <a:t>Insertar aquí título</a:t>
            </a:r>
          </a:p>
        </p:txBody>
      </p:sp>
      <p:sp>
        <p:nvSpPr>
          <p:cNvPr id="3" name="Subtítulo 2"/>
          <p:cNvSpPr>
            <a:spLocks noGrp="1"/>
          </p:cNvSpPr>
          <p:nvPr>
            <p:ph type="subTitle" idx="1" hasCustomPrompt="1"/>
          </p:nvPr>
        </p:nvSpPr>
        <p:spPr>
          <a:xfrm>
            <a:off x="1524000" y="3776133"/>
            <a:ext cx="9144000" cy="719667"/>
          </a:xfrm>
        </p:spPr>
        <p:txBody>
          <a:bodyPr>
            <a:normAutofit/>
          </a:bodyPr>
          <a:lstStyle>
            <a:lvl1pPr marL="0" indent="0" algn="ctr">
              <a:buNone/>
              <a:defRPr sz="3600" b="1" u="none">
                <a:solidFill>
                  <a:srgbClr val="0097DC"/>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Insertar aquí subtítulo</a:t>
            </a:r>
          </a:p>
        </p:txBody>
      </p:sp>
      <p:cxnSp>
        <p:nvCxnSpPr>
          <p:cNvPr id="5" name="Conector recto 4"/>
          <p:cNvCxnSpPr/>
          <p:nvPr/>
        </p:nvCxnSpPr>
        <p:spPr>
          <a:xfrm>
            <a:off x="1524000" y="3522133"/>
            <a:ext cx="9144000" cy="0"/>
          </a:xfrm>
          <a:prstGeom prst="line">
            <a:avLst/>
          </a:prstGeom>
          <a:ln w="57150">
            <a:solidFill>
              <a:srgbClr val="0097D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6794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solidFill>
                  <a:srgbClr val="003091"/>
                </a:solidFill>
              </a:defRPr>
            </a:lvl1pPr>
          </a:lstStyle>
          <a:p>
            <a:r>
              <a:rPr lang="es-ES"/>
              <a:t>Haga clic para modificar el estilo de título del patrón</a:t>
            </a:r>
            <a:endParaRPr lang="es-ES" dirty="0"/>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Tree>
    <p:extLst>
      <p:ext uri="{BB962C8B-B14F-4D97-AF65-F5344CB8AC3E}">
        <p14:creationId xmlns:p14="http://schemas.microsoft.com/office/powerpoint/2010/main" val="2455720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S" dirty="0"/>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Tree>
    <p:extLst>
      <p:ext uri="{BB962C8B-B14F-4D97-AF65-F5344CB8AC3E}">
        <p14:creationId xmlns:p14="http://schemas.microsoft.com/office/powerpoint/2010/main" val="395692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S" dirty="0"/>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442667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3529304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Tree>
    <p:extLst>
      <p:ext uri="{BB962C8B-B14F-4D97-AF65-F5344CB8AC3E}">
        <p14:creationId xmlns:p14="http://schemas.microsoft.com/office/powerpoint/2010/main" val="545838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7442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Tree>
    <p:extLst>
      <p:ext uri="{BB962C8B-B14F-4D97-AF65-F5344CB8AC3E}">
        <p14:creationId xmlns:p14="http://schemas.microsoft.com/office/powerpoint/2010/main" val="36607632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70D8D217-6E72-4FE8-AE45-544FDE7802BB}"/>
              </a:ext>
            </a:extLst>
          </p:cNvPr>
          <p:cNvGraphicFramePr>
            <a:graphicFrameLocks noChangeAspect="1"/>
          </p:cNvGraphicFramePr>
          <p:nvPr userDrawn="1">
            <p:custDataLst>
              <p:tags r:id="rId16"/>
            </p:custDataLst>
            <p:extLst>
              <p:ext uri="{D42A27DB-BD31-4B8C-83A1-F6EECF244321}">
                <p14:modId xmlns:p14="http://schemas.microsoft.com/office/powerpoint/2010/main" val="26753979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7" imgW="498" imgH="499" progId="TCLayout.ActiveDocument.1">
                  <p:embed/>
                </p:oleObj>
              </mc:Choice>
              <mc:Fallback>
                <p:oleObj name="think-cell Slide" r:id="rId17" imgW="498" imgH="499" progId="TCLayout.ActiveDocument.1">
                  <p:embed/>
                  <p:pic>
                    <p:nvPicPr>
                      <p:cNvPr id="7" name="Object 6" hidden="1">
                        <a:extLst>
                          <a:ext uri="{FF2B5EF4-FFF2-40B4-BE49-F238E27FC236}">
                            <a16:creationId xmlns:a16="http://schemas.microsoft.com/office/drawing/2014/main" id="{70D8D217-6E72-4FE8-AE45-544FDE7802BB}"/>
                          </a:ext>
                        </a:extLst>
                      </p:cNvPr>
                      <p:cNvPicPr/>
                      <p:nvPr/>
                    </p:nvPicPr>
                    <p:blipFill>
                      <a:blip r:embed="rId18"/>
                      <a:stretch>
                        <a:fillRect/>
                      </a:stretch>
                    </p:blipFill>
                    <p:spPr>
                      <a:xfrm>
                        <a:off x="1588" y="1588"/>
                        <a:ext cx="1588" cy="1588"/>
                      </a:xfrm>
                      <a:prstGeom prst="rect">
                        <a:avLst/>
                      </a:prstGeom>
                    </p:spPr>
                  </p:pic>
                </p:oleObj>
              </mc:Fallback>
            </mc:AlternateContent>
          </a:graphicData>
        </a:graphic>
      </p:graphicFrame>
      <p:sp>
        <p:nvSpPr>
          <p:cNvPr id="8" name="Rectángulo 7"/>
          <p:cNvSpPr/>
          <p:nvPr/>
        </p:nvSpPr>
        <p:spPr>
          <a:xfrm>
            <a:off x="11980333" y="0"/>
            <a:ext cx="211667" cy="6858001"/>
          </a:xfrm>
          <a:prstGeom prst="rect">
            <a:avLst/>
          </a:prstGeom>
          <a:solidFill>
            <a:srgbClr val="0098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Marcador de título 1"/>
          <p:cNvSpPr>
            <a:spLocks noGrp="1"/>
          </p:cNvSpPr>
          <p:nvPr>
            <p:ph type="title"/>
          </p:nvPr>
        </p:nvSpPr>
        <p:spPr>
          <a:xfrm>
            <a:off x="838200" y="365125"/>
            <a:ext cx="10515600" cy="574675"/>
          </a:xfrm>
          <a:prstGeom prst="rect">
            <a:avLst/>
          </a:prstGeom>
        </p:spPr>
        <p:txBody>
          <a:bodyPr vert="horz" lIns="91440" tIns="45720" rIns="91440" bIns="45720" rtlCol="0" anchor="ctr">
            <a:normAutofit/>
          </a:bodyPr>
          <a:lstStyle/>
          <a:p>
            <a:r>
              <a:rPr lang="es-ES" dirty="0"/>
              <a:t>Haga clic para modificar el estilo de título del patrón</a:t>
            </a:r>
          </a:p>
        </p:txBody>
      </p:sp>
      <p:sp>
        <p:nvSpPr>
          <p:cNvPr id="3" name="Marcador de texto 2"/>
          <p:cNvSpPr>
            <a:spLocks noGrp="1"/>
          </p:cNvSpPr>
          <p:nvPr>
            <p:ph type="body" idx="1"/>
          </p:nvPr>
        </p:nvSpPr>
        <p:spPr>
          <a:xfrm>
            <a:off x="838200" y="1210733"/>
            <a:ext cx="10515600" cy="4966230"/>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6" name="Rectángulo 5"/>
          <p:cNvSpPr/>
          <p:nvPr/>
        </p:nvSpPr>
        <p:spPr>
          <a:xfrm>
            <a:off x="12048068" y="0"/>
            <a:ext cx="143932" cy="6858001"/>
          </a:xfrm>
          <a:prstGeom prst="rect">
            <a:avLst/>
          </a:prstGeom>
          <a:solidFill>
            <a:srgbClr val="003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0" y="6168149"/>
            <a:ext cx="1634067" cy="689852"/>
          </a:xfrm>
          <a:prstGeom prst="rect">
            <a:avLst/>
          </a:prstGeom>
        </p:spPr>
      </p:pic>
    </p:spTree>
    <p:extLst>
      <p:ext uri="{BB962C8B-B14F-4D97-AF65-F5344CB8AC3E}">
        <p14:creationId xmlns:p14="http://schemas.microsoft.com/office/powerpoint/2010/main" val="178542427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60" r:id="rId14"/>
  </p:sldLayoutIdLst>
  <p:txStyles>
    <p:titleStyle>
      <a:lvl1pPr algn="l" defTabSz="914400" rtl="0" eaLnBrk="1" latinLnBrk="0" hangingPunct="1">
        <a:lnSpc>
          <a:spcPct val="90000"/>
        </a:lnSpc>
        <a:spcBef>
          <a:spcPct val="0"/>
        </a:spcBef>
        <a:buNone/>
        <a:defRPr sz="3200" b="1" kern="1200">
          <a:solidFill>
            <a:srgbClr val="003091"/>
          </a:solidFill>
          <a:latin typeface="Calibri Light" panose="020F0302020204030204" pitchFamily="34"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u="none"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u="none"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u="none"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u="none"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u="none"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image" Target="../media/image4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7.xml"/><Relationship Id="rId5" Type="http://schemas.openxmlformats.org/officeDocument/2006/relationships/image" Target="../media/image5.emf"/><Relationship Id="rId4" Type="http://schemas.openxmlformats.org/officeDocument/2006/relationships/oleObject" Target="../embeddings/oleObject6.bin"/></Relationships>
</file>

<file path=ppt/slides/_rels/slide12.xml.rels><?xml version="1.0" encoding="UTF-8" standalone="yes"?>
<Relationships xmlns="http://schemas.openxmlformats.org/package/2006/relationships"><Relationship Id="rId8" Type="http://schemas.openxmlformats.org/officeDocument/2006/relationships/image" Target="../media/image50.jpg"/><Relationship Id="rId3" Type="http://schemas.openxmlformats.org/officeDocument/2006/relationships/notesSlide" Target="../notesSlides/notesSlide9.xml"/><Relationship Id="rId7" Type="http://schemas.openxmlformats.org/officeDocument/2006/relationships/image" Target="../media/image49.jpg"/><Relationship Id="rId2" Type="http://schemas.openxmlformats.org/officeDocument/2006/relationships/slideLayout" Target="../slideLayouts/slideLayout3.xml"/><Relationship Id="rId1" Type="http://schemas.openxmlformats.org/officeDocument/2006/relationships/tags" Target="../tags/tag8.xml"/><Relationship Id="rId6" Type="http://schemas.openxmlformats.org/officeDocument/2006/relationships/image" Target="../media/image48.jpg"/><Relationship Id="rId5" Type="http://schemas.openxmlformats.org/officeDocument/2006/relationships/image" Target="../media/image5.emf"/><Relationship Id="rId4" Type="http://schemas.openxmlformats.org/officeDocument/2006/relationships/oleObject" Target="../embeddings/oleObject7.bin"/><Relationship Id="rId9" Type="http://schemas.openxmlformats.org/officeDocument/2006/relationships/image" Target="../media/image51.jp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9.xml"/><Relationship Id="rId5" Type="http://schemas.openxmlformats.org/officeDocument/2006/relationships/image" Target="../media/image5.emf"/><Relationship Id="rId4" Type="http://schemas.openxmlformats.org/officeDocument/2006/relationships/oleObject" Target="../embeddings/oleObject8.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3.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oleObject" Target="../embeddings/oleObject2.bin"/></Relationships>
</file>

<file path=ppt/slides/_rels/slide3.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notesSlide" Target="../notesSlides/notesSlide2.xml"/><Relationship Id="rId7" Type="http://schemas.openxmlformats.org/officeDocument/2006/relationships/image" Target="../media/image8.jpg"/><Relationship Id="rId2" Type="http://schemas.openxmlformats.org/officeDocument/2006/relationships/slideLayout" Target="../slideLayouts/slideLayout3.xml"/><Relationship Id="rId1" Type="http://schemas.openxmlformats.org/officeDocument/2006/relationships/tags" Target="../tags/tag4.xml"/><Relationship Id="rId6" Type="http://schemas.openxmlformats.org/officeDocument/2006/relationships/image" Target="../media/image7.jpeg"/><Relationship Id="rId5" Type="http://schemas.openxmlformats.org/officeDocument/2006/relationships/image" Target="../media/image5.emf"/><Relationship Id="rId4" Type="http://schemas.openxmlformats.org/officeDocument/2006/relationships/oleObject" Target="../embeddings/oleObject3.bin"/><Relationship Id="rId9" Type="http://schemas.openxmlformats.org/officeDocument/2006/relationships/image" Target="../media/image10.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5.xml"/><Relationship Id="rId5" Type="http://schemas.openxmlformats.org/officeDocument/2006/relationships/image" Target="../media/image5.emf"/><Relationship Id="rId4" Type="http://schemas.openxmlformats.org/officeDocument/2006/relationships/oleObject" Target="../embeddings/oleObject4.bin"/></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3.png"/><Relationship Id="rId26" Type="http://schemas.openxmlformats.org/officeDocument/2006/relationships/image" Target="../media/image31.jpeg"/><Relationship Id="rId3" Type="http://schemas.openxmlformats.org/officeDocument/2006/relationships/notesSlide" Target="../notesSlides/notesSlide4.xml"/><Relationship Id="rId21" Type="http://schemas.openxmlformats.org/officeDocument/2006/relationships/image" Target="../media/image26.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5" Type="http://schemas.openxmlformats.org/officeDocument/2006/relationships/image" Target="../media/image30.jpg"/><Relationship Id="rId2" Type="http://schemas.openxmlformats.org/officeDocument/2006/relationships/slideLayout" Target="../slideLayouts/slideLayout3.xml"/><Relationship Id="rId16" Type="http://schemas.openxmlformats.org/officeDocument/2006/relationships/image" Target="../media/image21.png"/><Relationship Id="rId20" Type="http://schemas.openxmlformats.org/officeDocument/2006/relationships/image" Target="../media/image25.png"/><Relationship Id="rId1" Type="http://schemas.openxmlformats.org/officeDocument/2006/relationships/tags" Target="../tags/tag6.xml"/><Relationship Id="rId6" Type="http://schemas.openxmlformats.org/officeDocument/2006/relationships/image" Target="../media/image11.png"/><Relationship Id="rId11" Type="http://schemas.openxmlformats.org/officeDocument/2006/relationships/image" Target="../media/image16.png"/><Relationship Id="rId24" Type="http://schemas.openxmlformats.org/officeDocument/2006/relationships/image" Target="../media/image29.png"/><Relationship Id="rId5" Type="http://schemas.openxmlformats.org/officeDocument/2006/relationships/image" Target="../media/image5.emf"/><Relationship Id="rId15" Type="http://schemas.openxmlformats.org/officeDocument/2006/relationships/image" Target="../media/image20.png"/><Relationship Id="rId23" Type="http://schemas.openxmlformats.org/officeDocument/2006/relationships/image" Target="../media/image28.png"/><Relationship Id="rId10" Type="http://schemas.openxmlformats.org/officeDocument/2006/relationships/image" Target="../media/image15.png"/><Relationship Id="rId19" Type="http://schemas.openxmlformats.org/officeDocument/2006/relationships/image" Target="../media/image24.png"/><Relationship Id="rId4" Type="http://schemas.openxmlformats.org/officeDocument/2006/relationships/oleObject" Target="../embeddings/oleObject5.bin"/><Relationship Id="rId9" Type="http://schemas.openxmlformats.org/officeDocument/2006/relationships/image" Target="../media/image14.png"/><Relationship Id="rId14" Type="http://schemas.openxmlformats.org/officeDocument/2006/relationships/image" Target="../media/image19.png"/><Relationship Id="rId22" Type="http://schemas.openxmlformats.org/officeDocument/2006/relationships/image" Target="../media/image27.jpe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33.jpg"/><Relationship Id="rId4" Type="http://schemas.openxmlformats.org/officeDocument/2006/relationships/image" Target="../media/image32.jpg"/></Relationships>
</file>

<file path=ppt/slides/_rels/slide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35.jpg"/></Relationships>
</file>

<file path=ppt/slides/_rels/slide8.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26.png"/><Relationship Id="rId7" Type="http://schemas.openxmlformats.org/officeDocument/2006/relationships/image" Target="../media/image39.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38.jpeg"/><Relationship Id="rId4" Type="http://schemas.openxmlformats.org/officeDocument/2006/relationships/image" Target="../media/image37.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43.jpe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2">
            <a:extLst>
              <a:ext uri="{FF2B5EF4-FFF2-40B4-BE49-F238E27FC236}">
                <a16:creationId xmlns:a16="http://schemas.microsoft.com/office/drawing/2014/main" id="{B4D8BD11-BD75-4711-AB55-951A353B584E}"/>
              </a:ext>
            </a:extLst>
          </p:cNvPr>
          <p:cNvSpPr txBox="1">
            <a:spLocks/>
          </p:cNvSpPr>
          <p:nvPr/>
        </p:nvSpPr>
        <p:spPr>
          <a:xfrm>
            <a:off x="7451168" y="1273228"/>
            <a:ext cx="4465266" cy="1488595"/>
          </a:xfrm>
          <a:prstGeom prst="rect">
            <a:avLst/>
          </a:prstGeom>
        </p:spPr>
        <p:txBody>
          <a:bodyPr>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u="none"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u="none"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u="none"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u="none"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u="none"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s-ES" sz="5400" b="1" dirty="0">
                <a:solidFill>
                  <a:srgbClr val="7030A0"/>
                </a:solidFill>
              </a:rPr>
              <a:t>Real Estate </a:t>
            </a:r>
            <a:r>
              <a:rPr lang="es-ES" sz="5400" b="1" dirty="0" err="1">
                <a:solidFill>
                  <a:srgbClr val="7030A0"/>
                </a:solidFill>
              </a:rPr>
              <a:t>Pathways</a:t>
            </a:r>
            <a:endParaRPr lang="es-ES" sz="5400" b="1" dirty="0">
              <a:solidFill>
                <a:srgbClr val="7030A0"/>
              </a:solidFill>
            </a:endParaRPr>
          </a:p>
          <a:p>
            <a:pPr algn="ctr"/>
            <a:endParaRPr lang="es-ES" sz="5400" b="1" dirty="0">
              <a:solidFill>
                <a:srgbClr val="7030A0"/>
              </a:solidFill>
            </a:endParaRPr>
          </a:p>
        </p:txBody>
      </p:sp>
    </p:spTree>
    <p:extLst>
      <p:ext uri="{BB962C8B-B14F-4D97-AF65-F5344CB8AC3E}">
        <p14:creationId xmlns:p14="http://schemas.microsoft.com/office/powerpoint/2010/main" val="186271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17">
            <a:extLst>
              <a:ext uri="{FF2B5EF4-FFF2-40B4-BE49-F238E27FC236}">
                <a16:creationId xmlns:a16="http://schemas.microsoft.com/office/drawing/2014/main" id="{672BAFCD-286D-40F8-B447-E7B8EFAB6A26}"/>
              </a:ext>
            </a:extLst>
          </p:cNvPr>
          <p:cNvSpPr/>
          <p:nvPr/>
        </p:nvSpPr>
        <p:spPr>
          <a:xfrm>
            <a:off x="437687" y="269682"/>
            <a:ext cx="7170580" cy="535531"/>
          </a:xfrm>
          <a:prstGeom prst="rect">
            <a:avLst/>
          </a:prstGeom>
        </p:spPr>
        <p:txBody>
          <a:bodyPr wrap="square">
            <a:spAutoFit/>
          </a:bodyPr>
          <a:lstStyle/>
          <a:p>
            <a:pPr>
              <a:lnSpc>
                <a:spcPct val="90000"/>
              </a:lnSpc>
              <a:spcBef>
                <a:spcPct val="0"/>
              </a:spcBef>
            </a:pPr>
            <a:r>
              <a:rPr lang="es-ES" sz="3200" b="1" dirty="0">
                <a:solidFill>
                  <a:srgbClr val="003091"/>
                </a:solidFill>
                <a:latin typeface="Calibri Light" panose="020F0302020204030204" pitchFamily="34" charset="0"/>
                <a:ea typeface="+mj-ea"/>
                <a:cs typeface="+mj-cs"/>
              </a:rPr>
              <a:t>FINANCE</a:t>
            </a:r>
          </a:p>
        </p:txBody>
      </p:sp>
      <p:sp>
        <p:nvSpPr>
          <p:cNvPr id="7" name="TextBox 51">
            <a:extLst>
              <a:ext uri="{FF2B5EF4-FFF2-40B4-BE49-F238E27FC236}">
                <a16:creationId xmlns:a16="http://schemas.microsoft.com/office/drawing/2014/main" id="{CE662F3B-C8FF-4BA2-A23E-77A7C03DD977}"/>
              </a:ext>
            </a:extLst>
          </p:cNvPr>
          <p:cNvSpPr txBox="1"/>
          <p:nvPr/>
        </p:nvSpPr>
        <p:spPr>
          <a:xfrm>
            <a:off x="581601" y="1339271"/>
            <a:ext cx="2072442" cy="369332"/>
          </a:xfrm>
          <a:prstGeom prst="rect">
            <a:avLst/>
          </a:prstGeom>
          <a:noFill/>
          <a:ln w="6350">
            <a:noFill/>
            <a:prstDash val="dash"/>
          </a:ln>
        </p:spPr>
        <p:txBody>
          <a:bodyPr wrap="square" lIns="0" tIns="0" rIns="0" bIns="0" rtlCol="0">
            <a:spAutoFit/>
          </a:bodyPr>
          <a:lstStyle/>
          <a:p>
            <a:r>
              <a:rPr lang="es-ES" sz="2400" b="1" dirty="0" err="1">
                <a:solidFill>
                  <a:srgbClr val="003091"/>
                </a:solidFill>
                <a:latin typeface="Arial" panose="020B0604020202020204" pitchFamily="34" charset="0"/>
                <a:cs typeface="Arial" panose="020B0604020202020204" pitchFamily="34" charset="0"/>
              </a:rPr>
              <a:t>Skills</a:t>
            </a:r>
            <a:endParaRPr lang="en-US" sz="2400" b="1" dirty="0">
              <a:solidFill>
                <a:srgbClr val="003091"/>
              </a:solidFill>
              <a:latin typeface="Arial" panose="020B0604020202020204" pitchFamily="34" charset="0"/>
              <a:cs typeface="Arial" panose="020B0604020202020204" pitchFamily="34" charset="0"/>
            </a:endParaRPr>
          </a:p>
        </p:txBody>
      </p:sp>
      <p:sp>
        <p:nvSpPr>
          <p:cNvPr id="10" name="TextBox 51">
            <a:extLst>
              <a:ext uri="{FF2B5EF4-FFF2-40B4-BE49-F238E27FC236}">
                <a16:creationId xmlns:a16="http://schemas.microsoft.com/office/drawing/2014/main" id="{CB642E47-1FB2-4683-949F-DCA6E13871AF}"/>
              </a:ext>
            </a:extLst>
          </p:cNvPr>
          <p:cNvSpPr txBox="1"/>
          <p:nvPr/>
        </p:nvSpPr>
        <p:spPr>
          <a:xfrm>
            <a:off x="581601" y="1856379"/>
            <a:ext cx="5559687" cy="2769989"/>
          </a:xfrm>
          <a:prstGeom prst="rect">
            <a:avLst/>
          </a:prstGeom>
          <a:noFill/>
          <a:ln w="6350">
            <a:noFill/>
            <a:prstDash val="dash"/>
          </a:ln>
        </p:spPr>
        <p:txBody>
          <a:bodyPr wrap="square" lIns="0" tIns="0" rIns="0" bIns="0" rtlCol="0">
            <a:spAutoFit/>
          </a:bodyPr>
          <a:lstStyle/>
          <a:p>
            <a:pPr marL="285750" indent="-285750">
              <a:buFont typeface="Arial" panose="020B0604020202020204" pitchFamily="34" charset="0"/>
              <a:buChar char="•"/>
            </a:pPr>
            <a:r>
              <a:rPr lang="en-US" dirty="0">
                <a:solidFill>
                  <a:prstClr val="black"/>
                </a:solidFill>
                <a:latin typeface="Arial" panose="020B0604020202020204" pitchFamily="34" charset="0"/>
                <a:cs typeface="Arial" panose="020B0604020202020204" pitchFamily="34" charset="0"/>
              </a:rPr>
              <a:t>Finance knowledge/background</a:t>
            </a:r>
          </a:p>
          <a:p>
            <a:pPr marL="285750" indent="-285750">
              <a:buFont typeface="Arial" panose="020B0604020202020204" pitchFamily="34" charset="0"/>
              <a:buChar char="•"/>
            </a:pPr>
            <a:r>
              <a:rPr lang="en-US" dirty="0">
                <a:solidFill>
                  <a:prstClr val="black"/>
                </a:solidFill>
                <a:latin typeface="Arial" panose="020B0604020202020204" pitchFamily="34" charset="0"/>
                <a:cs typeface="Arial" panose="020B0604020202020204" pitchFamily="34" charset="0"/>
              </a:rPr>
              <a:t>Excel Skills</a:t>
            </a:r>
          </a:p>
          <a:p>
            <a:pPr marL="285750" indent="-285750">
              <a:buFont typeface="Arial" panose="020B0604020202020204" pitchFamily="34" charset="0"/>
              <a:buChar char="•"/>
            </a:pPr>
            <a:r>
              <a:rPr lang="en-US" dirty="0">
                <a:solidFill>
                  <a:prstClr val="black"/>
                </a:solidFill>
                <a:latin typeface="Arial" panose="020B0604020202020204" pitchFamily="34" charset="0"/>
                <a:cs typeface="Arial" panose="020B0604020202020204" pitchFamily="34" charset="0"/>
              </a:rPr>
              <a:t>Detail and Results-oriented</a:t>
            </a:r>
          </a:p>
          <a:p>
            <a:pPr marL="285750" indent="-285750">
              <a:buFont typeface="Arial" panose="020B0604020202020204" pitchFamily="34" charset="0"/>
              <a:buChar char="•"/>
            </a:pPr>
            <a:r>
              <a:rPr lang="en-US" dirty="0">
                <a:solidFill>
                  <a:prstClr val="black"/>
                </a:solidFill>
                <a:latin typeface="Arial" panose="020B0604020202020204" pitchFamily="34" charset="0"/>
                <a:cs typeface="Arial" panose="020B0604020202020204" pitchFamily="34" charset="0"/>
              </a:rPr>
              <a:t>Research abilities</a:t>
            </a:r>
          </a:p>
          <a:p>
            <a:pPr marL="285750" indent="-285750">
              <a:buFont typeface="Arial" panose="020B0604020202020204" pitchFamily="34" charset="0"/>
              <a:buChar char="•"/>
            </a:pPr>
            <a:r>
              <a:rPr lang="en-US" dirty="0">
                <a:solidFill>
                  <a:prstClr val="black"/>
                </a:solidFill>
                <a:latin typeface="Arial" panose="020B0604020202020204" pitchFamily="34" charset="0"/>
                <a:cs typeface="Arial" panose="020B0604020202020204" pitchFamily="34" charset="0"/>
              </a:rPr>
              <a:t>Teamwork</a:t>
            </a:r>
          </a:p>
          <a:p>
            <a:pPr marL="285750" indent="-285750">
              <a:buFont typeface="Arial" panose="020B0604020202020204" pitchFamily="34" charset="0"/>
              <a:buChar char="•"/>
            </a:pPr>
            <a:endParaRPr lang="en-US" dirty="0">
              <a:solidFill>
                <a:prstClr val="black"/>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solidFill>
                <a:prstClr val="black"/>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solidFill>
                <a:prstClr val="black"/>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solidFill>
                <a:prstClr val="black"/>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solidFill>
                <a:prstClr val="black"/>
              </a:solidFill>
              <a:latin typeface="Arial" panose="020B0604020202020204" pitchFamily="34" charset="0"/>
              <a:cs typeface="Arial" panose="020B0604020202020204" pitchFamily="34" charset="0"/>
            </a:endParaRPr>
          </a:p>
        </p:txBody>
      </p:sp>
      <p:sp>
        <p:nvSpPr>
          <p:cNvPr id="11" name="Rectangle: Rounded Corners 10">
            <a:extLst>
              <a:ext uri="{FF2B5EF4-FFF2-40B4-BE49-F238E27FC236}">
                <a16:creationId xmlns:a16="http://schemas.microsoft.com/office/drawing/2014/main" id="{3A85FF8C-0351-459A-970A-C0F32B181283}"/>
              </a:ext>
            </a:extLst>
          </p:cNvPr>
          <p:cNvSpPr/>
          <p:nvPr/>
        </p:nvSpPr>
        <p:spPr>
          <a:xfrm>
            <a:off x="5621437" y="1339271"/>
            <a:ext cx="5420810" cy="2179433"/>
          </a:xfrm>
          <a:prstGeom prst="roundRect">
            <a:avLst/>
          </a:prstGeom>
          <a:solidFill>
            <a:schemeClr val="accent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A6EE5AA-DFF4-4B85-9E44-5B4E7EF96350}"/>
              </a:ext>
            </a:extLst>
          </p:cNvPr>
          <p:cNvSpPr/>
          <p:nvPr/>
        </p:nvSpPr>
        <p:spPr>
          <a:xfrm>
            <a:off x="6100269" y="1613379"/>
            <a:ext cx="4508433" cy="1631216"/>
          </a:xfrm>
          <a:prstGeom prst="rect">
            <a:avLst/>
          </a:prstGeom>
        </p:spPr>
        <p:txBody>
          <a:bodyPr wrap="square">
            <a:spAutoFit/>
          </a:bodyPr>
          <a:lstStyle/>
          <a:p>
            <a:pPr fontAlgn="base"/>
            <a:r>
              <a:rPr lang="en-US" sz="2000" i="1" dirty="0">
                <a:solidFill>
                  <a:schemeClr val="bg1"/>
                </a:solidFill>
                <a:latin typeface="Calibri" panose="020F0502020204030204" pitchFamily="34" charset="0"/>
              </a:rPr>
              <a:t>Banks, Investment funds, REITS and finance related companies require specialized teams with Real Estate expertise in order to manage their assets and identify potential opportunities.</a:t>
            </a:r>
          </a:p>
        </p:txBody>
      </p:sp>
      <p:pic>
        <p:nvPicPr>
          <p:cNvPr id="13" name="Picture 12" descr="A picture containing table&#10;&#10;Description automatically generated">
            <a:extLst>
              <a:ext uri="{FF2B5EF4-FFF2-40B4-BE49-F238E27FC236}">
                <a16:creationId xmlns:a16="http://schemas.microsoft.com/office/drawing/2014/main" id="{80188344-F06A-45F1-9BF1-0401675A97E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868" t="25912" r="4371" b="26658"/>
          <a:stretch/>
        </p:blipFill>
        <p:spPr>
          <a:xfrm>
            <a:off x="5771802" y="3792812"/>
            <a:ext cx="3350957" cy="1095486"/>
          </a:xfrm>
          <a:prstGeom prst="rect">
            <a:avLst/>
          </a:prstGeom>
        </p:spPr>
      </p:pic>
      <p:pic>
        <p:nvPicPr>
          <p:cNvPr id="14" name="Picture 13" descr="A close up of a logo&#10;&#10;Description automatically generated">
            <a:extLst>
              <a:ext uri="{FF2B5EF4-FFF2-40B4-BE49-F238E27FC236}">
                <a16:creationId xmlns:a16="http://schemas.microsoft.com/office/drawing/2014/main" id="{617F56AF-A3C6-414F-ABB6-E6229BE6D9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2911" y="5226815"/>
            <a:ext cx="2635712" cy="1068426"/>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103A42CA-55B3-4EF4-B185-C404F7BB967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68188" y="4560606"/>
            <a:ext cx="3971300" cy="2233856"/>
          </a:xfrm>
          <a:prstGeom prst="rect">
            <a:avLst/>
          </a:prstGeom>
        </p:spPr>
      </p:pic>
      <p:pic>
        <p:nvPicPr>
          <p:cNvPr id="4" name="Picture 3" descr="Logo&#10;&#10;Description automatically generated">
            <a:extLst>
              <a:ext uri="{FF2B5EF4-FFF2-40B4-BE49-F238E27FC236}">
                <a16:creationId xmlns:a16="http://schemas.microsoft.com/office/drawing/2014/main" id="{1806B8D8-6B9F-4F6C-B709-124A6A447A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25662" y="3600426"/>
            <a:ext cx="2962275" cy="1543050"/>
          </a:xfrm>
          <a:prstGeom prst="rect">
            <a:avLst/>
          </a:prstGeom>
        </p:spPr>
      </p:pic>
    </p:spTree>
    <p:extLst>
      <p:ext uri="{BB962C8B-B14F-4D97-AF65-F5344CB8AC3E}">
        <p14:creationId xmlns:p14="http://schemas.microsoft.com/office/powerpoint/2010/main" val="31738648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4D9E806-4C5E-44DF-96CB-EFBD2FC70F0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2" name="Object 1" hidden="1">
                        <a:extLst>
                          <a:ext uri="{FF2B5EF4-FFF2-40B4-BE49-F238E27FC236}">
                            <a16:creationId xmlns:a16="http://schemas.microsoft.com/office/drawing/2014/main" id="{C4D9E806-4C5E-44DF-96CB-EFBD2FC70F0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5" name="Title 3">
            <a:extLst>
              <a:ext uri="{FF2B5EF4-FFF2-40B4-BE49-F238E27FC236}">
                <a16:creationId xmlns:a16="http://schemas.microsoft.com/office/drawing/2014/main" id="{53032786-9070-4DB0-AAC8-E228CA0EB5B9}"/>
              </a:ext>
            </a:extLst>
          </p:cNvPr>
          <p:cNvSpPr>
            <a:spLocks noGrp="1"/>
          </p:cNvSpPr>
          <p:nvPr>
            <p:ph type="title"/>
          </p:nvPr>
        </p:nvSpPr>
        <p:spPr>
          <a:xfrm>
            <a:off x="4461510" y="2685415"/>
            <a:ext cx="3596640" cy="823595"/>
          </a:xfrm>
        </p:spPr>
        <p:txBody>
          <a:bodyPr>
            <a:noAutofit/>
          </a:bodyPr>
          <a:lstStyle/>
          <a:p>
            <a:r>
              <a:rPr lang="es-ES" sz="7200" dirty="0"/>
              <a:t>WHAT?</a:t>
            </a:r>
            <a:endParaRPr lang="en-US" sz="7200" dirty="0"/>
          </a:p>
        </p:txBody>
      </p:sp>
    </p:spTree>
    <p:extLst>
      <p:ext uri="{BB962C8B-B14F-4D97-AF65-F5344CB8AC3E}">
        <p14:creationId xmlns:p14="http://schemas.microsoft.com/office/powerpoint/2010/main" val="25689921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4D9E806-4C5E-44DF-96CB-EFBD2FC70F0E}"/>
              </a:ext>
            </a:extLst>
          </p:cNvPr>
          <p:cNvGraphicFramePr>
            <a:graphicFrameLocks noChangeAspect="1"/>
          </p:cNvGraphicFramePr>
          <p:nvPr>
            <p:custDataLst>
              <p:tags r:id="rId1"/>
            </p:custDataLst>
            <p:extLst>
              <p:ext uri="{D42A27DB-BD31-4B8C-83A1-F6EECF244321}">
                <p14:modId xmlns:p14="http://schemas.microsoft.com/office/powerpoint/2010/main" val="38844356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2" name="Object 1" hidden="1">
                        <a:extLst>
                          <a:ext uri="{FF2B5EF4-FFF2-40B4-BE49-F238E27FC236}">
                            <a16:creationId xmlns:a16="http://schemas.microsoft.com/office/drawing/2014/main" id="{C4D9E806-4C5E-44DF-96CB-EFBD2FC70F0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9" name="Freeform: Shape 58">
            <a:extLst>
              <a:ext uri="{FF2B5EF4-FFF2-40B4-BE49-F238E27FC236}">
                <a16:creationId xmlns:a16="http://schemas.microsoft.com/office/drawing/2014/main" id="{FCA87D7B-FBDF-42C2-9283-262CB6C0CC13}"/>
              </a:ext>
            </a:extLst>
          </p:cNvPr>
          <p:cNvSpPr/>
          <p:nvPr/>
        </p:nvSpPr>
        <p:spPr>
          <a:xfrm>
            <a:off x="4538019" y="1319058"/>
            <a:ext cx="3115961" cy="875145"/>
          </a:xfrm>
          <a:custGeom>
            <a:avLst/>
            <a:gdLst>
              <a:gd name="connsiteX0" fmla="*/ 0 w 1591173"/>
              <a:gd name="connsiteY0" fmla="*/ 127294 h 1272938"/>
              <a:gd name="connsiteX1" fmla="*/ 127294 w 1591173"/>
              <a:gd name="connsiteY1" fmla="*/ 0 h 1272938"/>
              <a:gd name="connsiteX2" fmla="*/ 1463879 w 1591173"/>
              <a:gd name="connsiteY2" fmla="*/ 0 h 1272938"/>
              <a:gd name="connsiteX3" fmla="*/ 1591173 w 1591173"/>
              <a:gd name="connsiteY3" fmla="*/ 127294 h 1272938"/>
              <a:gd name="connsiteX4" fmla="*/ 1591173 w 1591173"/>
              <a:gd name="connsiteY4" fmla="*/ 1145644 h 1272938"/>
              <a:gd name="connsiteX5" fmla="*/ 1463879 w 1591173"/>
              <a:gd name="connsiteY5" fmla="*/ 1272938 h 1272938"/>
              <a:gd name="connsiteX6" fmla="*/ 127294 w 1591173"/>
              <a:gd name="connsiteY6" fmla="*/ 1272938 h 1272938"/>
              <a:gd name="connsiteX7" fmla="*/ 0 w 1591173"/>
              <a:gd name="connsiteY7" fmla="*/ 1145644 h 1272938"/>
              <a:gd name="connsiteX8" fmla="*/ 0 w 1591173"/>
              <a:gd name="connsiteY8" fmla="*/ 127294 h 1272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173" h="1272938">
                <a:moveTo>
                  <a:pt x="0" y="127294"/>
                </a:moveTo>
                <a:cubicBezTo>
                  <a:pt x="0" y="56991"/>
                  <a:pt x="56991" y="0"/>
                  <a:pt x="127294" y="0"/>
                </a:cubicBezTo>
                <a:lnTo>
                  <a:pt x="1463879" y="0"/>
                </a:lnTo>
                <a:cubicBezTo>
                  <a:pt x="1534182" y="0"/>
                  <a:pt x="1591173" y="56991"/>
                  <a:pt x="1591173" y="127294"/>
                </a:cubicBezTo>
                <a:lnTo>
                  <a:pt x="1591173" y="1145644"/>
                </a:lnTo>
                <a:cubicBezTo>
                  <a:pt x="1591173" y="1215947"/>
                  <a:pt x="1534182" y="1272938"/>
                  <a:pt x="1463879" y="1272938"/>
                </a:cubicBezTo>
                <a:lnTo>
                  <a:pt x="127294" y="1272938"/>
                </a:lnTo>
                <a:cubicBezTo>
                  <a:pt x="56991" y="1272938"/>
                  <a:pt x="0" y="1215947"/>
                  <a:pt x="0" y="1145644"/>
                </a:cubicBezTo>
                <a:lnTo>
                  <a:pt x="0" y="127294"/>
                </a:lnTo>
                <a:close/>
              </a:path>
            </a:pathLst>
          </a:custGeom>
          <a:solidFill>
            <a:srgbClr val="7030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5383" tIns="75383" rIns="75383" bIns="75383"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mj-lt"/>
              </a:rPr>
              <a:t>BACKGROUNDS</a:t>
            </a:r>
          </a:p>
        </p:txBody>
      </p:sp>
      <p:sp>
        <p:nvSpPr>
          <p:cNvPr id="3" name="Left Brace 2">
            <a:extLst>
              <a:ext uri="{FF2B5EF4-FFF2-40B4-BE49-F238E27FC236}">
                <a16:creationId xmlns:a16="http://schemas.microsoft.com/office/drawing/2014/main" id="{13132E5D-6106-4496-AE29-CE9F0E7CCAAF}"/>
              </a:ext>
            </a:extLst>
          </p:cNvPr>
          <p:cNvSpPr/>
          <p:nvPr/>
        </p:nvSpPr>
        <p:spPr>
          <a:xfrm rot="5400000">
            <a:off x="5756812" y="-2624505"/>
            <a:ext cx="574675" cy="10610461"/>
          </a:xfrm>
          <a:prstGeom prst="leftBrace">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Freeform: Shape 53">
            <a:extLst>
              <a:ext uri="{FF2B5EF4-FFF2-40B4-BE49-F238E27FC236}">
                <a16:creationId xmlns:a16="http://schemas.microsoft.com/office/drawing/2014/main" id="{F513B8FD-448C-4270-AFFF-C7B598B0A8E7}"/>
              </a:ext>
            </a:extLst>
          </p:cNvPr>
          <p:cNvSpPr/>
          <p:nvPr/>
        </p:nvSpPr>
        <p:spPr>
          <a:xfrm>
            <a:off x="1184654" y="3080019"/>
            <a:ext cx="1649201" cy="839055"/>
          </a:xfrm>
          <a:custGeom>
            <a:avLst/>
            <a:gdLst>
              <a:gd name="connsiteX0" fmla="*/ 0 w 1591173"/>
              <a:gd name="connsiteY0" fmla="*/ 127294 h 1272938"/>
              <a:gd name="connsiteX1" fmla="*/ 127294 w 1591173"/>
              <a:gd name="connsiteY1" fmla="*/ 0 h 1272938"/>
              <a:gd name="connsiteX2" fmla="*/ 1463879 w 1591173"/>
              <a:gd name="connsiteY2" fmla="*/ 0 h 1272938"/>
              <a:gd name="connsiteX3" fmla="*/ 1591173 w 1591173"/>
              <a:gd name="connsiteY3" fmla="*/ 127294 h 1272938"/>
              <a:gd name="connsiteX4" fmla="*/ 1591173 w 1591173"/>
              <a:gd name="connsiteY4" fmla="*/ 1145644 h 1272938"/>
              <a:gd name="connsiteX5" fmla="*/ 1463879 w 1591173"/>
              <a:gd name="connsiteY5" fmla="*/ 1272938 h 1272938"/>
              <a:gd name="connsiteX6" fmla="*/ 127294 w 1591173"/>
              <a:gd name="connsiteY6" fmla="*/ 1272938 h 1272938"/>
              <a:gd name="connsiteX7" fmla="*/ 0 w 1591173"/>
              <a:gd name="connsiteY7" fmla="*/ 1145644 h 1272938"/>
              <a:gd name="connsiteX8" fmla="*/ 0 w 1591173"/>
              <a:gd name="connsiteY8" fmla="*/ 127294 h 1272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173" h="1272938">
                <a:moveTo>
                  <a:pt x="0" y="127294"/>
                </a:moveTo>
                <a:cubicBezTo>
                  <a:pt x="0" y="56991"/>
                  <a:pt x="56991" y="0"/>
                  <a:pt x="127294" y="0"/>
                </a:cubicBezTo>
                <a:lnTo>
                  <a:pt x="1463879" y="0"/>
                </a:lnTo>
                <a:cubicBezTo>
                  <a:pt x="1534182" y="0"/>
                  <a:pt x="1591173" y="56991"/>
                  <a:pt x="1591173" y="127294"/>
                </a:cubicBezTo>
                <a:lnTo>
                  <a:pt x="1591173" y="1145644"/>
                </a:lnTo>
                <a:cubicBezTo>
                  <a:pt x="1591173" y="1215947"/>
                  <a:pt x="1534182" y="1272938"/>
                  <a:pt x="1463879" y="1272938"/>
                </a:cubicBezTo>
                <a:lnTo>
                  <a:pt x="127294" y="1272938"/>
                </a:lnTo>
                <a:cubicBezTo>
                  <a:pt x="56991" y="1272938"/>
                  <a:pt x="0" y="1215947"/>
                  <a:pt x="0" y="1145644"/>
                </a:cubicBezTo>
                <a:lnTo>
                  <a:pt x="0" y="127294"/>
                </a:lnTo>
                <a:close/>
              </a:path>
            </a:pathLst>
          </a:custGeom>
          <a:solidFill>
            <a:srgbClr val="C7A1E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5383" tIns="75383" rIns="75383" bIns="75383"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mj-lt"/>
              </a:rPr>
              <a:t>Technical</a:t>
            </a:r>
          </a:p>
        </p:txBody>
      </p:sp>
      <p:sp>
        <p:nvSpPr>
          <p:cNvPr id="58" name="Freeform: Shape 57">
            <a:extLst>
              <a:ext uri="{FF2B5EF4-FFF2-40B4-BE49-F238E27FC236}">
                <a16:creationId xmlns:a16="http://schemas.microsoft.com/office/drawing/2014/main" id="{E06130C5-7C6E-4C3B-A47B-E609C5A75D5C}"/>
              </a:ext>
            </a:extLst>
          </p:cNvPr>
          <p:cNvSpPr/>
          <p:nvPr/>
        </p:nvSpPr>
        <p:spPr>
          <a:xfrm>
            <a:off x="3867871" y="3080019"/>
            <a:ext cx="1649201" cy="839055"/>
          </a:xfrm>
          <a:custGeom>
            <a:avLst/>
            <a:gdLst>
              <a:gd name="connsiteX0" fmla="*/ 0 w 1591173"/>
              <a:gd name="connsiteY0" fmla="*/ 127294 h 1272938"/>
              <a:gd name="connsiteX1" fmla="*/ 127294 w 1591173"/>
              <a:gd name="connsiteY1" fmla="*/ 0 h 1272938"/>
              <a:gd name="connsiteX2" fmla="*/ 1463879 w 1591173"/>
              <a:gd name="connsiteY2" fmla="*/ 0 h 1272938"/>
              <a:gd name="connsiteX3" fmla="*/ 1591173 w 1591173"/>
              <a:gd name="connsiteY3" fmla="*/ 127294 h 1272938"/>
              <a:gd name="connsiteX4" fmla="*/ 1591173 w 1591173"/>
              <a:gd name="connsiteY4" fmla="*/ 1145644 h 1272938"/>
              <a:gd name="connsiteX5" fmla="*/ 1463879 w 1591173"/>
              <a:gd name="connsiteY5" fmla="*/ 1272938 h 1272938"/>
              <a:gd name="connsiteX6" fmla="*/ 127294 w 1591173"/>
              <a:gd name="connsiteY6" fmla="*/ 1272938 h 1272938"/>
              <a:gd name="connsiteX7" fmla="*/ 0 w 1591173"/>
              <a:gd name="connsiteY7" fmla="*/ 1145644 h 1272938"/>
              <a:gd name="connsiteX8" fmla="*/ 0 w 1591173"/>
              <a:gd name="connsiteY8" fmla="*/ 127294 h 1272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173" h="1272938">
                <a:moveTo>
                  <a:pt x="0" y="127294"/>
                </a:moveTo>
                <a:cubicBezTo>
                  <a:pt x="0" y="56991"/>
                  <a:pt x="56991" y="0"/>
                  <a:pt x="127294" y="0"/>
                </a:cubicBezTo>
                <a:lnTo>
                  <a:pt x="1463879" y="0"/>
                </a:lnTo>
                <a:cubicBezTo>
                  <a:pt x="1534182" y="0"/>
                  <a:pt x="1591173" y="56991"/>
                  <a:pt x="1591173" y="127294"/>
                </a:cubicBezTo>
                <a:lnTo>
                  <a:pt x="1591173" y="1145644"/>
                </a:lnTo>
                <a:cubicBezTo>
                  <a:pt x="1591173" y="1215947"/>
                  <a:pt x="1534182" y="1272938"/>
                  <a:pt x="1463879" y="1272938"/>
                </a:cubicBezTo>
                <a:lnTo>
                  <a:pt x="127294" y="1272938"/>
                </a:lnTo>
                <a:cubicBezTo>
                  <a:pt x="56991" y="1272938"/>
                  <a:pt x="0" y="1215947"/>
                  <a:pt x="0" y="1145644"/>
                </a:cubicBezTo>
                <a:lnTo>
                  <a:pt x="0" y="127294"/>
                </a:lnTo>
                <a:close/>
              </a:path>
            </a:pathLst>
          </a:custGeom>
          <a:solidFill>
            <a:srgbClr val="C7A1E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5383" tIns="75383" rIns="75383" bIns="75383"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mj-lt"/>
              </a:rPr>
              <a:t>Legal</a:t>
            </a:r>
          </a:p>
        </p:txBody>
      </p:sp>
      <p:sp>
        <p:nvSpPr>
          <p:cNvPr id="60" name="Freeform: Shape 59">
            <a:extLst>
              <a:ext uri="{FF2B5EF4-FFF2-40B4-BE49-F238E27FC236}">
                <a16:creationId xmlns:a16="http://schemas.microsoft.com/office/drawing/2014/main" id="{200277BF-EA1E-4B66-B218-73EA9032FEF8}"/>
              </a:ext>
            </a:extLst>
          </p:cNvPr>
          <p:cNvSpPr/>
          <p:nvPr/>
        </p:nvSpPr>
        <p:spPr>
          <a:xfrm>
            <a:off x="6494168" y="3080019"/>
            <a:ext cx="1649201" cy="839055"/>
          </a:xfrm>
          <a:custGeom>
            <a:avLst/>
            <a:gdLst>
              <a:gd name="connsiteX0" fmla="*/ 0 w 1591173"/>
              <a:gd name="connsiteY0" fmla="*/ 127294 h 1272938"/>
              <a:gd name="connsiteX1" fmla="*/ 127294 w 1591173"/>
              <a:gd name="connsiteY1" fmla="*/ 0 h 1272938"/>
              <a:gd name="connsiteX2" fmla="*/ 1463879 w 1591173"/>
              <a:gd name="connsiteY2" fmla="*/ 0 h 1272938"/>
              <a:gd name="connsiteX3" fmla="*/ 1591173 w 1591173"/>
              <a:gd name="connsiteY3" fmla="*/ 127294 h 1272938"/>
              <a:gd name="connsiteX4" fmla="*/ 1591173 w 1591173"/>
              <a:gd name="connsiteY4" fmla="*/ 1145644 h 1272938"/>
              <a:gd name="connsiteX5" fmla="*/ 1463879 w 1591173"/>
              <a:gd name="connsiteY5" fmla="*/ 1272938 h 1272938"/>
              <a:gd name="connsiteX6" fmla="*/ 127294 w 1591173"/>
              <a:gd name="connsiteY6" fmla="*/ 1272938 h 1272938"/>
              <a:gd name="connsiteX7" fmla="*/ 0 w 1591173"/>
              <a:gd name="connsiteY7" fmla="*/ 1145644 h 1272938"/>
              <a:gd name="connsiteX8" fmla="*/ 0 w 1591173"/>
              <a:gd name="connsiteY8" fmla="*/ 127294 h 1272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173" h="1272938">
                <a:moveTo>
                  <a:pt x="0" y="127294"/>
                </a:moveTo>
                <a:cubicBezTo>
                  <a:pt x="0" y="56991"/>
                  <a:pt x="56991" y="0"/>
                  <a:pt x="127294" y="0"/>
                </a:cubicBezTo>
                <a:lnTo>
                  <a:pt x="1463879" y="0"/>
                </a:lnTo>
                <a:cubicBezTo>
                  <a:pt x="1534182" y="0"/>
                  <a:pt x="1591173" y="56991"/>
                  <a:pt x="1591173" y="127294"/>
                </a:cubicBezTo>
                <a:lnTo>
                  <a:pt x="1591173" y="1145644"/>
                </a:lnTo>
                <a:cubicBezTo>
                  <a:pt x="1591173" y="1215947"/>
                  <a:pt x="1534182" y="1272938"/>
                  <a:pt x="1463879" y="1272938"/>
                </a:cubicBezTo>
                <a:lnTo>
                  <a:pt x="127294" y="1272938"/>
                </a:lnTo>
                <a:cubicBezTo>
                  <a:pt x="56991" y="1272938"/>
                  <a:pt x="0" y="1215947"/>
                  <a:pt x="0" y="1145644"/>
                </a:cubicBezTo>
                <a:lnTo>
                  <a:pt x="0" y="127294"/>
                </a:lnTo>
                <a:close/>
              </a:path>
            </a:pathLst>
          </a:custGeom>
          <a:solidFill>
            <a:srgbClr val="C7A1E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5383" tIns="75383" rIns="75383" bIns="75383" numCol="1" spcCol="1270" anchor="ctr" anchorCtr="0">
            <a:noAutofit/>
          </a:bodyPr>
          <a:lstStyle/>
          <a:p>
            <a:pPr marL="0" lvl="0" indent="0" algn="ctr" defTabSz="889000">
              <a:lnSpc>
                <a:spcPct val="90000"/>
              </a:lnSpc>
              <a:spcBef>
                <a:spcPct val="0"/>
              </a:spcBef>
              <a:spcAft>
                <a:spcPct val="35000"/>
              </a:spcAft>
              <a:buNone/>
            </a:pPr>
            <a:r>
              <a:rPr lang="en-US" sz="2000" dirty="0">
                <a:latin typeface="+mj-lt"/>
              </a:rPr>
              <a:t>Financial</a:t>
            </a:r>
            <a:endParaRPr lang="en-US" sz="2000" kern="1200" dirty="0">
              <a:latin typeface="+mj-lt"/>
            </a:endParaRPr>
          </a:p>
        </p:txBody>
      </p:sp>
      <p:sp>
        <p:nvSpPr>
          <p:cNvPr id="74" name="Freeform: Shape 73">
            <a:extLst>
              <a:ext uri="{FF2B5EF4-FFF2-40B4-BE49-F238E27FC236}">
                <a16:creationId xmlns:a16="http://schemas.microsoft.com/office/drawing/2014/main" id="{009A56DB-B646-4BBE-BF41-0F2D7FAECF66}"/>
              </a:ext>
            </a:extLst>
          </p:cNvPr>
          <p:cNvSpPr/>
          <p:nvPr/>
        </p:nvSpPr>
        <p:spPr>
          <a:xfrm>
            <a:off x="9303976" y="3080019"/>
            <a:ext cx="1703370" cy="839055"/>
          </a:xfrm>
          <a:custGeom>
            <a:avLst/>
            <a:gdLst>
              <a:gd name="connsiteX0" fmla="*/ 0 w 1591173"/>
              <a:gd name="connsiteY0" fmla="*/ 127294 h 1272938"/>
              <a:gd name="connsiteX1" fmla="*/ 127294 w 1591173"/>
              <a:gd name="connsiteY1" fmla="*/ 0 h 1272938"/>
              <a:gd name="connsiteX2" fmla="*/ 1463879 w 1591173"/>
              <a:gd name="connsiteY2" fmla="*/ 0 h 1272938"/>
              <a:gd name="connsiteX3" fmla="*/ 1591173 w 1591173"/>
              <a:gd name="connsiteY3" fmla="*/ 127294 h 1272938"/>
              <a:gd name="connsiteX4" fmla="*/ 1591173 w 1591173"/>
              <a:gd name="connsiteY4" fmla="*/ 1145644 h 1272938"/>
              <a:gd name="connsiteX5" fmla="*/ 1463879 w 1591173"/>
              <a:gd name="connsiteY5" fmla="*/ 1272938 h 1272938"/>
              <a:gd name="connsiteX6" fmla="*/ 127294 w 1591173"/>
              <a:gd name="connsiteY6" fmla="*/ 1272938 h 1272938"/>
              <a:gd name="connsiteX7" fmla="*/ 0 w 1591173"/>
              <a:gd name="connsiteY7" fmla="*/ 1145644 h 1272938"/>
              <a:gd name="connsiteX8" fmla="*/ 0 w 1591173"/>
              <a:gd name="connsiteY8" fmla="*/ 127294 h 1272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173" h="1272938">
                <a:moveTo>
                  <a:pt x="0" y="127294"/>
                </a:moveTo>
                <a:cubicBezTo>
                  <a:pt x="0" y="56991"/>
                  <a:pt x="56991" y="0"/>
                  <a:pt x="127294" y="0"/>
                </a:cubicBezTo>
                <a:lnTo>
                  <a:pt x="1463879" y="0"/>
                </a:lnTo>
                <a:cubicBezTo>
                  <a:pt x="1534182" y="0"/>
                  <a:pt x="1591173" y="56991"/>
                  <a:pt x="1591173" y="127294"/>
                </a:cubicBezTo>
                <a:lnTo>
                  <a:pt x="1591173" y="1145644"/>
                </a:lnTo>
                <a:cubicBezTo>
                  <a:pt x="1591173" y="1215947"/>
                  <a:pt x="1534182" y="1272938"/>
                  <a:pt x="1463879" y="1272938"/>
                </a:cubicBezTo>
                <a:lnTo>
                  <a:pt x="127294" y="1272938"/>
                </a:lnTo>
                <a:cubicBezTo>
                  <a:pt x="56991" y="1272938"/>
                  <a:pt x="0" y="1215947"/>
                  <a:pt x="0" y="1145644"/>
                </a:cubicBezTo>
                <a:lnTo>
                  <a:pt x="0" y="127294"/>
                </a:lnTo>
                <a:close/>
              </a:path>
            </a:pathLst>
          </a:custGeom>
          <a:solidFill>
            <a:srgbClr val="C7A1E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5383" tIns="75383" rIns="75383" bIns="75383" numCol="1" spcCol="1270" anchor="ctr" anchorCtr="0">
            <a:noAutofit/>
          </a:bodyPr>
          <a:lstStyle/>
          <a:p>
            <a:pPr marL="0" lvl="0" indent="0" algn="ctr" defTabSz="889000">
              <a:lnSpc>
                <a:spcPct val="90000"/>
              </a:lnSpc>
              <a:spcBef>
                <a:spcPct val="0"/>
              </a:spcBef>
              <a:spcAft>
                <a:spcPct val="35000"/>
              </a:spcAft>
              <a:buNone/>
            </a:pPr>
            <a:r>
              <a:rPr lang="en-US" sz="2000" dirty="0">
                <a:latin typeface="+mj-lt"/>
              </a:rPr>
              <a:t>Business Administration</a:t>
            </a:r>
            <a:endParaRPr lang="en-US" sz="2000" kern="1200" dirty="0">
              <a:latin typeface="+mj-lt"/>
            </a:endParaRPr>
          </a:p>
        </p:txBody>
      </p:sp>
      <p:pic>
        <p:nvPicPr>
          <p:cNvPr id="14" name="Picture 13" descr="A picture containing text, document&#10;&#10;Description automatically generated">
            <a:extLst>
              <a:ext uri="{FF2B5EF4-FFF2-40B4-BE49-F238E27FC236}">
                <a16:creationId xmlns:a16="http://schemas.microsoft.com/office/drawing/2014/main" id="{6A6B4474-1289-4C21-894B-817E5676305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02300" y="4264429"/>
            <a:ext cx="2477011" cy="1546166"/>
          </a:xfrm>
          <a:prstGeom prst="rect">
            <a:avLst/>
          </a:prstGeom>
        </p:spPr>
      </p:pic>
      <p:pic>
        <p:nvPicPr>
          <p:cNvPr id="17" name="Picture 16" descr="Diagram, engineering drawing&#10;&#10;Description automatically generated">
            <a:extLst>
              <a:ext uri="{FF2B5EF4-FFF2-40B4-BE49-F238E27FC236}">
                <a16:creationId xmlns:a16="http://schemas.microsoft.com/office/drawing/2014/main" id="{67F753D3-1FC1-4981-9234-7C4B0F19D12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2689" y="4264429"/>
            <a:ext cx="2468754" cy="1546166"/>
          </a:xfrm>
          <a:prstGeom prst="rect">
            <a:avLst/>
          </a:prstGeom>
        </p:spPr>
      </p:pic>
      <p:pic>
        <p:nvPicPr>
          <p:cNvPr id="26" name="Picture 25" descr="A picture containing text, table, indoor&#10;&#10;Description automatically generated">
            <a:extLst>
              <a:ext uri="{FF2B5EF4-FFF2-40B4-BE49-F238E27FC236}">
                <a16:creationId xmlns:a16="http://schemas.microsoft.com/office/drawing/2014/main" id="{5D784DF7-D644-44B4-9C11-6EB655A8371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28167" y="4215041"/>
            <a:ext cx="2375257" cy="1595553"/>
          </a:xfrm>
          <a:prstGeom prst="rect">
            <a:avLst/>
          </a:prstGeom>
        </p:spPr>
      </p:pic>
      <p:pic>
        <p:nvPicPr>
          <p:cNvPr id="28" name="Picture 27" descr="A picture containing person, wall, indoor&#10;&#10;Description automatically generated">
            <a:extLst>
              <a:ext uri="{FF2B5EF4-FFF2-40B4-BE49-F238E27FC236}">
                <a16:creationId xmlns:a16="http://schemas.microsoft.com/office/drawing/2014/main" id="{99CFF574-88C4-4467-997D-94379ABE4EC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495118" y="4264429"/>
            <a:ext cx="2689551" cy="1546167"/>
          </a:xfrm>
          <a:prstGeom prst="rect">
            <a:avLst/>
          </a:prstGeom>
        </p:spPr>
      </p:pic>
      <p:sp>
        <p:nvSpPr>
          <p:cNvPr id="36" name="Title 3">
            <a:extLst>
              <a:ext uri="{FF2B5EF4-FFF2-40B4-BE49-F238E27FC236}">
                <a16:creationId xmlns:a16="http://schemas.microsoft.com/office/drawing/2014/main" id="{FEE9B84D-1C77-491A-BE36-4DFC89745E06}"/>
              </a:ext>
            </a:extLst>
          </p:cNvPr>
          <p:cNvSpPr>
            <a:spLocks noGrp="1"/>
          </p:cNvSpPr>
          <p:nvPr>
            <p:ph type="title"/>
          </p:nvPr>
        </p:nvSpPr>
        <p:spPr>
          <a:xfrm>
            <a:off x="838200" y="365125"/>
            <a:ext cx="10515600" cy="574675"/>
          </a:xfrm>
        </p:spPr>
        <p:txBody>
          <a:bodyPr vert="horz"/>
          <a:lstStyle/>
          <a:p>
            <a:r>
              <a:rPr lang="es-ES" dirty="0"/>
              <a:t>TYPE OF ROLES</a:t>
            </a:r>
            <a:endParaRPr lang="en-US" dirty="0"/>
          </a:p>
        </p:txBody>
      </p:sp>
    </p:spTree>
    <p:extLst>
      <p:ext uri="{BB962C8B-B14F-4D97-AF65-F5344CB8AC3E}">
        <p14:creationId xmlns:p14="http://schemas.microsoft.com/office/powerpoint/2010/main" val="4546614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Rounded Corners 33">
            <a:extLst>
              <a:ext uri="{FF2B5EF4-FFF2-40B4-BE49-F238E27FC236}">
                <a16:creationId xmlns:a16="http://schemas.microsoft.com/office/drawing/2014/main" id="{038914F0-4DD7-4D17-A49D-CDA09CE0901A}"/>
              </a:ext>
            </a:extLst>
          </p:cNvPr>
          <p:cNvSpPr/>
          <p:nvPr/>
        </p:nvSpPr>
        <p:spPr>
          <a:xfrm>
            <a:off x="624655" y="947765"/>
            <a:ext cx="10970313" cy="5270247"/>
          </a:xfrm>
          <a:prstGeom prst="roundRect">
            <a:avLst/>
          </a:prstGeom>
          <a:solidFill>
            <a:schemeClr val="accent1">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Object 1" hidden="1">
            <a:extLst>
              <a:ext uri="{FF2B5EF4-FFF2-40B4-BE49-F238E27FC236}">
                <a16:creationId xmlns:a16="http://schemas.microsoft.com/office/drawing/2014/main" id="{C4D9E806-4C5E-44DF-96CB-EFBD2FC70F0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2" name="Object 1" hidden="1">
                        <a:extLst>
                          <a:ext uri="{FF2B5EF4-FFF2-40B4-BE49-F238E27FC236}">
                            <a16:creationId xmlns:a16="http://schemas.microsoft.com/office/drawing/2014/main" id="{C4D9E806-4C5E-44DF-96CB-EFBD2FC70F0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5" name="Title 3">
            <a:extLst>
              <a:ext uri="{FF2B5EF4-FFF2-40B4-BE49-F238E27FC236}">
                <a16:creationId xmlns:a16="http://schemas.microsoft.com/office/drawing/2014/main" id="{53032786-9070-4DB0-AAC8-E228CA0EB5B9}"/>
              </a:ext>
            </a:extLst>
          </p:cNvPr>
          <p:cNvSpPr>
            <a:spLocks noGrp="1"/>
          </p:cNvSpPr>
          <p:nvPr>
            <p:ph type="title"/>
          </p:nvPr>
        </p:nvSpPr>
        <p:spPr>
          <a:xfrm>
            <a:off x="838200" y="365125"/>
            <a:ext cx="10515600" cy="574675"/>
          </a:xfrm>
        </p:spPr>
        <p:txBody>
          <a:bodyPr/>
          <a:lstStyle/>
          <a:p>
            <a:r>
              <a:rPr lang="es-ES" dirty="0"/>
              <a:t>TYPE OF ROLES</a:t>
            </a:r>
            <a:endParaRPr lang="en-US" dirty="0"/>
          </a:p>
        </p:txBody>
      </p:sp>
      <p:sp>
        <p:nvSpPr>
          <p:cNvPr id="3" name="Rectangle 2">
            <a:extLst>
              <a:ext uri="{FF2B5EF4-FFF2-40B4-BE49-F238E27FC236}">
                <a16:creationId xmlns:a16="http://schemas.microsoft.com/office/drawing/2014/main" id="{BADD7E27-F49F-41B6-8BBB-5A652433FAE7}"/>
              </a:ext>
            </a:extLst>
          </p:cNvPr>
          <p:cNvSpPr/>
          <p:nvPr/>
        </p:nvSpPr>
        <p:spPr>
          <a:xfrm>
            <a:off x="2487105" y="1157289"/>
            <a:ext cx="8244626" cy="646331"/>
          </a:xfrm>
          <a:prstGeom prst="rect">
            <a:avLst/>
          </a:prstGeom>
        </p:spPr>
        <p:txBody>
          <a:bodyPr wrap="square">
            <a:spAutoFit/>
          </a:bodyPr>
          <a:lstStyle/>
          <a:p>
            <a:r>
              <a:rPr lang="en-US" dirty="0">
                <a:latin typeface="Calibri" panose="020F0502020204030204" pitchFamily="34" charset="0"/>
              </a:rPr>
              <a:t>Development Manager, Development Associate, Project Director, Technical Advisor, Architect, Urban Planner, Project Manager, Cost Controller, Risk Manager.</a:t>
            </a:r>
            <a:endParaRPr lang="en-US" dirty="0"/>
          </a:p>
        </p:txBody>
      </p:sp>
      <p:sp>
        <p:nvSpPr>
          <p:cNvPr id="5" name="Rectangle 4">
            <a:extLst>
              <a:ext uri="{FF2B5EF4-FFF2-40B4-BE49-F238E27FC236}">
                <a16:creationId xmlns:a16="http://schemas.microsoft.com/office/drawing/2014/main" id="{6488105B-22D8-4308-AA35-B7DC995E504D}"/>
              </a:ext>
            </a:extLst>
          </p:cNvPr>
          <p:cNvSpPr/>
          <p:nvPr/>
        </p:nvSpPr>
        <p:spPr>
          <a:xfrm>
            <a:off x="2487105" y="2189397"/>
            <a:ext cx="8743390" cy="646331"/>
          </a:xfrm>
          <a:prstGeom prst="rect">
            <a:avLst/>
          </a:prstGeom>
        </p:spPr>
        <p:txBody>
          <a:bodyPr wrap="square">
            <a:spAutoFit/>
          </a:bodyPr>
          <a:lstStyle/>
          <a:p>
            <a:r>
              <a:rPr lang="en-US" dirty="0">
                <a:latin typeface="Calibri" panose="020F0502020204030204" pitchFamily="34" charset="0"/>
              </a:rPr>
              <a:t>Commercial Delegate, Real Estate Advisor, Real Estate Agent, Asset Manager, Portfolio Manager</a:t>
            </a:r>
            <a:endParaRPr lang="en-US" dirty="0"/>
          </a:p>
        </p:txBody>
      </p:sp>
      <p:sp>
        <p:nvSpPr>
          <p:cNvPr id="6" name="Rectangle 5">
            <a:extLst>
              <a:ext uri="{FF2B5EF4-FFF2-40B4-BE49-F238E27FC236}">
                <a16:creationId xmlns:a16="http://schemas.microsoft.com/office/drawing/2014/main" id="{313EF0F9-49D2-4337-80CC-6C96E07060D3}"/>
              </a:ext>
            </a:extLst>
          </p:cNvPr>
          <p:cNvSpPr/>
          <p:nvPr/>
        </p:nvSpPr>
        <p:spPr>
          <a:xfrm>
            <a:off x="2487106" y="3312950"/>
            <a:ext cx="8944466" cy="646331"/>
          </a:xfrm>
          <a:prstGeom prst="rect">
            <a:avLst/>
          </a:prstGeom>
        </p:spPr>
        <p:txBody>
          <a:bodyPr wrap="square">
            <a:spAutoFit/>
          </a:bodyPr>
          <a:lstStyle/>
          <a:p>
            <a:r>
              <a:rPr lang="en-US" dirty="0"/>
              <a:t>Promotion, valuations, Asset Management, Project Management, Facilities Management, Turnkey Projects, Advice to owners and tenants, Urban planning, Environmental Consultant </a:t>
            </a:r>
          </a:p>
        </p:txBody>
      </p:sp>
      <p:sp>
        <p:nvSpPr>
          <p:cNvPr id="8" name="Rectangle 7">
            <a:extLst>
              <a:ext uri="{FF2B5EF4-FFF2-40B4-BE49-F238E27FC236}">
                <a16:creationId xmlns:a16="http://schemas.microsoft.com/office/drawing/2014/main" id="{2C3CFF14-94E7-43CC-966C-CB944DAC6C26}"/>
              </a:ext>
            </a:extLst>
          </p:cNvPr>
          <p:cNvSpPr/>
          <p:nvPr/>
        </p:nvSpPr>
        <p:spPr>
          <a:xfrm>
            <a:off x="2487105" y="4487406"/>
            <a:ext cx="9164426" cy="369332"/>
          </a:xfrm>
          <a:prstGeom prst="rect">
            <a:avLst/>
          </a:prstGeom>
        </p:spPr>
        <p:txBody>
          <a:bodyPr wrap="square">
            <a:spAutoFit/>
          </a:bodyPr>
          <a:lstStyle/>
          <a:p>
            <a:r>
              <a:rPr lang="en-US" dirty="0">
                <a:solidFill>
                  <a:srgbClr val="262323"/>
                </a:solidFill>
                <a:latin typeface="SuisseWorks"/>
              </a:rPr>
              <a:t>Any of the other listed jobs can be developed internally as part of the company. </a:t>
            </a:r>
            <a:endParaRPr lang="en-US" dirty="0"/>
          </a:p>
        </p:txBody>
      </p:sp>
      <p:sp>
        <p:nvSpPr>
          <p:cNvPr id="10" name="Rectangle 9">
            <a:extLst>
              <a:ext uri="{FF2B5EF4-FFF2-40B4-BE49-F238E27FC236}">
                <a16:creationId xmlns:a16="http://schemas.microsoft.com/office/drawing/2014/main" id="{7154BEF2-C709-4DED-AAF5-8C98A097374E}"/>
              </a:ext>
            </a:extLst>
          </p:cNvPr>
          <p:cNvSpPr/>
          <p:nvPr/>
        </p:nvSpPr>
        <p:spPr>
          <a:xfrm>
            <a:off x="2524813" y="5399467"/>
            <a:ext cx="8828987" cy="646331"/>
          </a:xfrm>
          <a:prstGeom prst="rect">
            <a:avLst/>
          </a:prstGeom>
        </p:spPr>
        <p:txBody>
          <a:bodyPr wrap="square">
            <a:spAutoFit/>
          </a:bodyPr>
          <a:lstStyle/>
          <a:p>
            <a:r>
              <a:rPr lang="en-US" dirty="0">
                <a:latin typeface="Calibri" panose="020F0502020204030204" pitchFamily="34" charset="0"/>
              </a:rPr>
              <a:t>Analyst, Researcher, Portfolio Manager, Transaction Manager, Financial Advisor</a:t>
            </a:r>
            <a:endParaRPr lang="en-US" dirty="0"/>
          </a:p>
          <a:p>
            <a:r>
              <a:rPr lang="en-US" dirty="0">
                <a:latin typeface="Calibri" panose="020F0502020204030204" pitchFamily="34" charset="0"/>
              </a:rPr>
              <a:t>Underwriting of new stock issues, Handling mergers and acquisitions</a:t>
            </a:r>
            <a:endParaRPr lang="en-US" dirty="0"/>
          </a:p>
        </p:txBody>
      </p:sp>
      <p:sp>
        <p:nvSpPr>
          <p:cNvPr id="17" name="Rectangle 16">
            <a:extLst>
              <a:ext uri="{FF2B5EF4-FFF2-40B4-BE49-F238E27FC236}">
                <a16:creationId xmlns:a16="http://schemas.microsoft.com/office/drawing/2014/main" id="{97C850DB-8624-407C-AC7A-34155AB3695E}"/>
              </a:ext>
            </a:extLst>
          </p:cNvPr>
          <p:cNvSpPr/>
          <p:nvPr/>
        </p:nvSpPr>
        <p:spPr>
          <a:xfrm>
            <a:off x="838200" y="1152202"/>
            <a:ext cx="1905000" cy="707886"/>
          </a:xfrm>
          <a:prstGeom prst="rect">
            <a:avLst/>
          </a:prstGeom>
        </p:spPr>
        <p:txBody>
          <a:bodyPr wrap="square">
            <a:spAutoFit/>
          </a:bodyPr>
          <a:lstStyle/>
          <a:p>
            <a:r>
              <a:rPr lang="en-US" sz="2000" b="1" dirty="0"/>
              <a:t>DEVELOPER/</a:t>
            </a:r>
          </a:p>
          <a:p>
            <a:r>
              <a:rPr lang="en-US" sz="2000" b="1" dirty="0"/>
              <a:t>CONTRACTORS</a:t>
            </a:r>
          </a:p>
        </p:txBody>
      </p:sp>
      <p:cxnSp>
        <p:nvCxnSpPr>
          <p:cNvPr id="18" name="Straight Connector 17">
            <a:extLst>
              <a:ext uri="{FF2B5EF4-FFF2-40B4-BE49-F238E27FC236}">
                <a16:creationId xmlns:a16="http://schemas.microsoft.com/office/drawing/2014/main" id="{D8680B69-CE4F-4F5B-9F95-1F314EF4E044}"/>
              </a:ext>
            </a:extLst>
          </p:cNvPr>
          <p:cNvCxnSpPr/>
          <p:nvPr/>
        </p:nvCxnSpPr>
        <p:spPr>
          <a:xfrm>
            <a:off x="948964" y="2026108"/>
            <a:ext cx="10482607" cy="0"/>
          </a:xfrm>
          <a:prstGeom prst="line">
            <a:avLst/>
          </a:prstGeom>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29F19481-517E-40D7-A6C1-7AAA4D8924BA}"/>
              </a:ext>
            </a:extLst>
          </p:cNvPr>
          <p:cNvSpPr/>
          <p:nvPr/>
        </p:nvSpPr>
        <p:spPr>
          <a:xfrm>
            <a:off x="838199" y="2204909"/>
            <a:ext cx="1686614" cy="707886"/>
          </a:xfrm>
          <a:prstGeom prst="rect">
            <a:avLst/>
          </a:prstGeom>
        </p:spPr>
        <p:txBody>
          <a:bodyPr wrap="square">
            <a:spAutoFit/>
          </a:bodyPr>
          <a:lstStyle/>
          <a:p>
            <a:r>
              <a:rPr lang="en-US" sz="2000" b="1" dirty="0">
                <a:solidFill>
                  <a:srgbClr val="262323"/>
                </a:solidFill>
                <a:latin typeface="SuisseWorks"/>
              </a:rPr>
              <a:t>BROKERAGE/SERVICERS </a:t>
            </a:r>
            <a:endParaRPr lang="en-US" sz="2000" b="1" dirty="0"/>
          </a:p>
        </p:txBody>
      </p:sp>
      <p:sp>
        <p:nvSpPr>
          <p:cNvPr id="23" name="Rectangle 22">
            <a:extLst>
              <a:ext uri="{FF2B5EF4-FFF2-40B4-BE49-F238E27FC236}">
                <a16:creationId xmlns:a16="http://schemas.microsoft.com/office/drawing/2014/main" id="{C5BE7EF5-D52D-4883-8506-6F6D00094717}"/>
              </a:ext>
            </a:extLst>
          </p:cNvPr>
          <p:cNvSpPr/>
          <p:nvPr/>
        </p:nvSpPr>
        <p:spPr>
          <a:xfrm>
            <a:off x="838199" y="3299343"/>
            <a:ext cx="2087880" cy="400110"/>
          </a:xfrm>
          <a:prstGeom prst="rect">
            <a:avLst/>
          </a:prstGeom>
        </p:spPr>
        <p:txBody>
          <a:bodyPr wrap="square">
            <a:spAutoFit/>
          </a:bodyPr>
          <a:lstStyle/>
          <a:p>
            <a:r>
              <a:rPr lang="en-US" sz="2000" b="1" dirty="0">
                <a:solidFill>
                  <a:srgbClr val="262323"/>
                </a:solidFill>
                <a:latin typeface="SuisseWorks"/>
              </a:rPr>
              <a:t>CONSULTANCY</a:t>
            </a:r>
            <a:endParaRPr lang="en-US" sz="2000" b="1" dirty="0"/>
          </a:p>
        </p:txBody>
      </p:sp>
      <p:cxnSp>
        <p:nvCxnSpPr>
          <p:cNvPr id="27" name="Straight Connector 26">
            <a:extLst>
              <a:ext uri="{FF2B5EF4-FFF2-40B4-BE49-F238E27FC236}">
                <a16:creationId xmlns:a16="http://schemas.microsoft.com/office/drawing/2014/main" id="{907B4D39-31B7-4820-9B42-C1B0DB2853F8}"/>
              </a:ext>
            </a:extLst>
          </p:cNvPr>
          <p:cNvCxnSpPr/>
          <p:nvPr/>
        </p:nvCxnSpPr>
        <p:spPr>
          <a:xfrm>
            <a:off x="948964" y="5252369"/>
            <a:ext cx="10482607" cy="0"/>
          </a:xfrm>
          <a:prstGeom prst="line">
            <a:avLst/>
          </a:prstGeom>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86C9D184-E0C2-4438-91A9-2F2F31E5C35B}"/>
              </a:ext>
            </a:extLst>
          </p:cNvPr>
          <p:cNvSpPr/>
          <p:nvPr/>
        </p:nvSpPr>
        <p:spPr>
          <a:xfrm>
            <a:off x="838200" y="4472017"/>
            <a:ext cx="1537355" cy="400110"/>
          </a:xfrm>
          <a:prstGeom prst="rect">
            <a:avLst/>
          </a:prstGeom>
        </p:spPr>
        <p:txBody>
          <a:bodyPr wrap="square">
            <a:spAutoFit/>
          </a:bodyPr>
          <a:lstStyle/>
          <a:p>
            <a:r>
              <a:rPr lang="en-US" sz="2000" b="1" dirty="0"/>
              <a:t>CORPORATE</a:t>
            </a:r>
          </a:p>
        </p:txBody>
      </p:sp>
      <p:sp>
        <p:nvSpPr>
          <p:cNvPr id="30" name="Rectangle 29">
            <a:extLst>
              <a:ext uri="{FF2B5EF4-FFF2-40B4-BE49-F238E27FC236}">
                <a16:creationId xmlns:a16="http://schemas.microsoft.com/office/drawing/2014/main" id="{91DF4EB6-D8E6-457F-A5BC-C6A3B2EE3DF4}"/>
              </a:ext>
            </a:extLst>
          </p:cNvPr>
          <p:cNvSpPr/>
          <p:nvPr/>
        </p:nvSpPr>
        <p:spPr>
          <a:xfrm>
            <a:off x="838200" y="5368808"/>
            <a:ext cx="1537355" cy="400110"/>
          </a:xfrm>
          <a:prstGeom prst="rect">
            <a:avLst/>
          </a:prstGeom>
        </p:spPr>
        <p:txBody>
          <a:bodyPr wrap="square">
            <a:spAutoFit/>
          </a:bodyPr>
          <a:lstStyle/>
          <a:p>
            <a:r>
              <a:rPr lang="en-US" sz="2000" b="1" dirty="0"/>
              <a:t>FINANCIAL</a:t>
            </a:r>
          </a:p>
        </p:txBody>
      </p:sp>
      <p:cxnSp>
        <p:nvCxnSpPr>
          <p:cNvPr id="29" name="Straight Connector 28">
            <a:extLst>
              <a:ext uri="{FF2B5EF4-FFF2-40B4-BE49-F238E27FC236}">
                <a16:creationId xmlns:a16="http://schemas.microsoft.com/office/drawing/2014/main" id="{98F770C8-FE85-49FA-95BD-533CA8A5E9DB}"/>
              </a:ext>
            </a:extLst>
          </p:cNvPr>
          <p:cNvCxnSpPr/>
          <p:nvPr/>
        </p:nvCxnSpPr>
        <p:spPr>
          <a:xfrm>
            <a:off x="948964" y="3059657"/>
            <a:ext cx="1048260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A6A16BA-57F7-4BBB-825C-8794E4951CEB}"/>
              </a:ext>
            </a:extLst>
          </p:cNvPr>
          <p:cNvCxnSpPr/>
          <p:nvPr/>
        </p:nvCxnSpPr>
        <p:spPr>
          <a:xfrm>
            <a:off x="948964" y="4248377"/>
            <a:ext cx="10482607"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83061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8AE630-D6A4-4D6E-9760-8C1C29B0CE6A}"/>
              </a:ext>
            </a:extLst>
          </p:cNvPr>
          <p:cNvSpPr>
            <a:spLocks noGrp="1"/>
          </p:cNvSpPr>
          <p:nvPr>
            <p:ph type="ctrTitle"/>
          </p:nvPr>
        </p:nvSpPr>
        <p:spPr/>
        <p:txBody>
          <a:bodyPr/>
          <a:lstStyle/>
          <a:p>
            <a:r>
              <a:rPr lang="en-US" dirty="0"/>
              <a:t>Roles examples</a:t>
            </a:r>
          </a:p>
        </p:txBody>
      </p:sp>
      <p:sp>
        <p:nvSpPr>
          <p:cNvPr id="3" name="Subtítulo 2">
            <a:extLst>
              <a:ext uri="{FF2B5EF4-FFF2-40B4-BE49-F238E27FC236}">
                <a16:creationId xmlns:a16="http://schemas.microsoft.com/office/drawing/2014/main" id="{04128156-2CAF-4906-99A0-7F905C993B48}"/>
              </a:ext>
            </a:extLst>
          </p:cNvPr>
          <p:cNvSpPr>
            <a:spLocks noGrp="1"/>
          </p:cNvSpPr>
          <p:nvPr>
            <p:ph type="subTitle" idx="1"/>
          </p:nvPr>
        </p:nvSpPr>
        <p:spPr/>
        <p:txBody>
          <a:bodyPr/>
          <a:lstStyle/>
          <a:p>
            <a:r>
              <a:rPr lang="en-US" dirty="0"/>
              <a:t>Real Estate</a:t>
            </a:r>
          </a:p>
        </p:txBody>
      </p:sp>
    </p:spTree>
    <p:extLst>
      <p:ext uri="{BB962C8B-B14F-4D97-AF65-F5344CB8AC3E}">
        <p14:creationId xmlns:p14="http://schemas.microsoft.com/office/powerpoint/2010/main" val="10451565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209137-CB3A-4B60-A06B-3E638E46EE56}"/>
              </a:ext>
            </a:extLst>
          </p:cNvPr>
          <p:cNvSpPr>
            <a:spLocks noGrp="1"/>
          </p:cNvSpPr>
          <p:nvPr>
            <p:ph type="title"/>
          </p:nvPr>
        </p:nvSpPr>
        <p:spPr/>
        <p:txBody>
          <a:bodyPr/>
          <a:lstStyle/>
          <a:p>
            <a:r>
              <a:rPr lang="en-US" dirty="0"/>
              <a:t>Development Manager</a:t>
            </a:r>
          </a:p>
        </p:txBody>
      </p:sp>
      <p:sp>
        <p:nvSpPr>
          <p:cNvPr id="3" name="Marcador de contenido 2">
            <a:extLst>
              <a:ext uri="{FF2B5EF4-FFF2-40B4-BE49-F238E27FC236}">
                <a16:creationId xmlns:a16="http://schemas.microsoft.com/office/drawing/2014/main" id="{CD905B8E-1C39-4EB8-BB6E-196D478F9B36}"/>
              </a:ext>
            </a:extLst>
          </p:cNvPr>
          <p:cNvSpPr>
            <a:spLocks noGrp="1"/>
          </p:cNvSpPr>
          <p:nvPr>
            <p:ph idx="1"/>
          </p:nvPr>
        </p:nvSpPr>
        <p:spPr>
          <a:xfrm>
            <a:off x="5183188" y="261288"/>
            <a:ext cx="6172200" cy="6347330"/>
          </a:xfrm>
        </p:spPr>
        <p:txBody>
          <a:bodyPr>
            <a:normAutofit/>
          </a:bodyPr>
          <a:lstStyle/>
          <a:p>
            <a:r>
              <a:rPr lang="en-US" dirty="0"/>
              <a:t>Round Hill Capital – Development Manager Role</a:t>
            </a:r>
          </a:p>
          <a:p>
            <a:pPr marL="171450" indent="-171450">
              <a:buFont typeface="Arial" panose="020B0604020202020204" pitchFamily="34" charset="0"/>
              <a:buChar char="•"/>
            </a:pPr>
            <a:r>
              <a:rPr lang="en-GB" sz="1050" dirty="0"/>
              <a:t>Tasks:</a:t>
            </a:r>
          </a:p>
          <a:p>
            <a:pPr marL="628650" lvl="1" indent="-171450">
              <a:buFont typeface="Arial" panose="020B0604020202020204" pitchFamily="34" charset="0"/>
              <a:buChar char="•"/>
            </a:pPr>
            <a:r>
              <a:rPr lang="en-GB" sz="900" dirty="0"/>
              <a:t>Coordinating TDD processes, preparing, realizing, and taking into operation (complex) project development assignments</a:t>
            </a:r>
          </a:p>
          <a:p>
            <a:pPr marL="628650" lvl="1" indent="-171450">
              <a:buFont typeface="Arial" panose="020B0604020202020204" pitchFamily="34" charset="0"/>
              <a:buChar char="•"/>
            </a:pPr>
            <a:r>
              <a:rPr lang="en-GB" sz="900" dirty="0"/>
              <a:t>Directing the entire project development process, from the Initiation phase to putting it into operation. You do this in close collaboration with the Investment Management, Asset Management and Property Management teams</a:t>
            </a:r>
          </a:p>
          <a:p>
            <a:pPr marL="628650" lvl="1" indent="-171450">
              <a:buFont typeface="Arial" panose="020B0604020202020204" pitchFamily="34" charset="0"/>
              <a:buChar char="•"/>
            </a:pPr>
            <a:r>
              <a:rPr lang="en-GB" sz="900" dirty="0"/>
              <a:t>Preparing reports for management and shareholders</a:t>
            </a:r>
          </a:p>
          <a:p>
            <a:pPr marL="628650" lvl="1" indent="-171450">
              <a:buFont typeface="Arial" panose="020B0604020202020204" pitchFamily="34" charset="0"/>
              <a:buChar char="•"/>
            </a:pPr>
            <a:r>
              <a:rPr lang="en-GB" sz="900" dirty="0"/>
              <a:t>Testing or drawing up financial and technical feasibility analyses</a:t>
            </a:r>
          </a:p>
          <a:p>
            <a:pPr marL="628650" lvl="1" indent="-171450">
              <a:buFont typeface="Arial" panose="020B0604020202020204" pitchFamily="34" charset="0"/>
              <a:buChar char="•"/>
            </a:pPr>
            <a:r>
              <a:rPr lang="en-GB" sz="900" dirty="0"/>
              <a:t>Preparing, attending and directing various consultations that occur within the development process (including development and design meetings, consultations with developers, municipalities, architects, contractors and landowners)</a:t>
            </a:r>
          </a:p>
          <a:p>
            <a:pPr marL="628650" lvl="1" indent="-171450">
              <a:buFont typeface="Arial" panose="020B0604020202020204" pitchFamily="34" charset="0"/>
              <a:buChar char="•"/>
            </a:pPr>
            <a:r>
              <a:rPr lang="en-GB" sz="900" dirty="0"/>
              <a:t>Managing and coordinating the development team/construction team, design and implementation team</a:t>
            </a:r>
          </a:p>
          <a:p>
            <a:pPr marL="628650" lvl="1" indent="-171450">
              <a:buFont typeface="Arial" panose="020B0604020202020204" pitchFamily="34" charset="0"/>
              <a:buChar char="•"/>
            </a:pPr>
            <a:r>
              <a:rPr lang="en-GB" sz="900" dirty="0"/>
              <a:t>Advising on and arranging quotation processes for advisers and contractors to be involved</a:t>
            </a:r>
          </a:p>
          <a:p>
            <a:pPr marL="628650" lvl="1" indent="-171450">
              <a:buFont typeface="Arial" panose="020B0604020202020204" pitchFamily="34" charset="0"/>
              <a:buChar char="•"/>
            </a:pPr>
            <a:r>
              <a:rPr lang="en-GB" sz="900" dirty="0"/>
              <a:t>Advising on and drafting agreements for consultants, contractors, municipalities, tenants and buyers</a:t>
            </a:r>
          </a:p>
          <a:p>
            <a:pPr marL="628650" lvl="1" indent="-171450">
              <a:buFont typeface="Arial" panose="020B0604020202020204" pitchFamily="34" charset="0"/>
              <a:buChar char="•"/>
            </a:pPr>
            <a:r>
              <a:rPr lang="en-GB" sz="900" dirty="0"/>
              <a:t>Identifying structural bottlenecks and points for improvement and initiating improvements in close consultation with the management, whereby adding value is a continuous process. Adding value in the broadest sense of the word; sustainability, incorporating health and safety, m2 efficiency, smarter construction, de-risking contract management, architect selections, rental business plans, good residential products, etc</a:t>
            </a:r>
          </a:p>
          <a:p>
            <a:pPr marL="171450" indent="-171450">
              <a:buFont typeface="Arial" panose="020B0604020202020204" pitchFamily="34" charset="0"/>
              <a:buChar char="•"/>
            </a:pPr>
            <a:r>
              <a:rPr lang="en-GB" sz="1050" dirty="0"/>
              <a:t>Requirements:</a:t>
            </a:r>
          </a:p>
          <a:p>
            <a:pPr marL="628650" lvl="1" indent="-171450">
              <a:buFont typeface="Arial" panose="020B0604020202020204" pitchFamily="34" charset="0"/>
              <a:buChar char="•"/>
            </a:pPr>
            <a:r>
              <a:rPr lang="en-GB" sz="900" dirty="0"/>
              <a:t>5-10 years of experience in the development of student housing and residential real estate from initiation phase to completion</a:t>
            </a:r>
          </a:p>
          <a:p>
            <a:pPr marL="628650" lvl="1" indent="-171450">
              <a:buFont typeface="Arial" panose="020B0604020202020204" pitchFamily="34" charset="0"/>
              <a:buChar char="•"/>
            </a:pPr>
            <a:r>
              <a:rPr lang="en-GB" sz="900" dirty="0"/>
              <a:t>Completed relevant technical education at academic level; Engineering / Architecture</a:t>
            </a:r>
          </a:p>
          <a:p>
            <a:pPr marL="628650" lvl="1" indent="-171450">
              <a:buFont typeface="Arial" panose="020B0604020202020204" pitchFamily="34" charset="0"/>
              <a:buChar char="•"/>
            </a:pPr>
            <a:r>
              <a:rPr lang="en-GB" sz="900" dirty="0"/>
              <a:t>Team player, developer and project manager who can turn 'nothing' into something beautiful, hands on, self-starting, entrepreneur, flexible attitude, handy communicator and strong personality</a:t>
            </a:r>
          </a:p>
          <a:p>
            <a:pPr marL="628650" lvl="1" indent="-171450">
              <a:buFont typeface="Arial" panose="020B0604020202020204" pitchFamily="34" charset="0"/>
              <a:buChar char="•"/>
            </a:pPr>
            <a:r>
              <a:rPr lang="en-GB" sz="900" dirty="0"/>
              <a:t>Extensive knowledge of relevant legal and planning processes</a:t>
            </a:r>
          </a:p>
          <a:p>
            <a:pPr marL="628650" lvl="1" indent="-171450">
              <a:buFont typeface="Arial" panose="020B0604020202020204" pitchFamily="34" charset="0"/>
              <a:buChar char="•"/>
            </a:pPr>
            <a:r>
              <a:rPr lang="en-GB" sz="900" dirty="0"/>
              <a:t>Broad network within the Spanish construction and real estate market and excellent market knowledge</a:t>
            </a:r>
          </a:p>
          <a:p>
            <a:pPr marL="628650" lvl="1" indent="-171450">
              <a:buFont typeface="Arial" panose="020B0604020202020204" pitchFamily="34" charset="0"/>
              <a:buChar char="•"/>
            </a:pPr>
            <a:r>
              <a:rPr lang="en-GB" sz="900" dirty="0"/>
              <a:t>Proven reporting skills and strong presentation skills</a:t>
            </a:r>
          </a:p>
          <a:p>
            <a:pPr marL="628650" lvl="1" indent="-171450">
              <a:buFont typeface="Arial" panose="020B0604020202020204" pitchFamily="34" charset="0"/>
              <a:buChar char="•"/>
            </a:pPr>
            <a:r>
              <a:rPr lang="en-GB" sz="900" dirty="0"/>
              <a:t>Well-developed management skills with a proven track record in conducting negotiations</a:t>
            </a:r>
          </a:p>
          <a:p>
            <a:pPr marL="628650" lvl="1" indent="-171450">
              <a:buFont typeface="Arial" panose="020B0604020202020204" pitchFamily="34" charset="0"/>
              <a:buChar char="•"/>
            </a:pPr>
            <a:r>
              <a:rPr lang="en-GB" sz="900" dirty="0"/>
              <a:t>Able to function well in an extremely independent position within a very dynamic and international working environment</a:t>
            </a:r>
          </a:p>
          <a:p>
            <a:pPr marL="628650" lvl="1" indent="-171450">
              <a:buFont typeface="Arial" panose="020B0604020202020204" pitchFamily="34" charset="0"/>
              <a:buChar char="•"/>
            </a:pPr>
            <a:r>
              <a:rPr lang="en-GB" sz="900" dirty="0"/>
              <a:t>Excellent knowledge of both the Spanish and English language</a:t>
            </a:r>
            <a:endParaRPr lang="en-US" sz="900" dirty="0"/>
          </a:p>
        </p:txBody>
      </p:sp>
      <p:sp>
        <p:nvSpPr>
          <p:cNvPr id="4" name="Marcador de texto 3">
            <a:extLst>
              <a:ext uri="{FF2B5EF4-FFF2-40B4-BE49-F238E27FC236}">
                <a16:creationId xmlns:a16="http://schemas.microsoft.com/office/drawing/2014/main" id="{41CCF551-493E-4748-8620-A284B749E32B}"/>
              </a:ext>
            </a:extLst>
          </p:cNvPr>
          <p:cNvSpPr>
            <a:spLocks noGrp="1"/>
          </p:cNvSpPr>
          <p:nvPr>
            <p:ph type="body" sz="half" idx="2"/>
          </p:nvPr>
        </p:nvSpPr>
        <p:spPr/>
        <p:txBody>
          <a:bodyPr/>
          <a:lstStyle/>
          <a:p>
            <a:r>
              <a:rPr lang="en-US" b="1" dirty="0"/>
              <a:t>What do they do?</a:t>
            </a:r>
          </a:p>
          <a:p>
            <a:r>
              <a:rPr lang="en-GB" i="1" dirty="0"/>
              <a:t>They are responsible for projects in a specific area during the entire development process from the initiation phase to delivery, constantly looking at where value can be added to the investment.</a:t>
            </a:r>
            <a:endParaRPr lang="en-US" i="1" dirty="0"/>
          </a:p>
        </p:txBody>
      </p:sp>
      <p:pic>
        <p:nvPicPr>
          <p:cNvPr id="5" name="Picture 4">
            <a:extLst>
              <a:ext uri="{FF2B5EF4-FFF2-40B4-BE49-F238E27FC236}">
                <a16:creationId xmlns:a16="http://schemas.microsoft.com/office/drawing/2014/main" id="{E9590BF0-92C8-4BC9-BEC1-90D1FB4A1E30}"/>
              </a:ext>
            </a:extLst>
          </p:cNvPr>
          <p:cNvPicPr>
            <a:picLocks noChangeAspect="1"/>
          </p:cNvPicPr>
          <p:nvPr/>
        </p:nvPicPr>
        <p:blipFill>
          <a:blip r:embed="rId2"/>
          <a:stretch>
            <a:fillRect/>
          </a:stretch>
        </p:blipFill>
        <p:spPr>
          <a:xfrm>
            <a:off x="2893919" y="3928783"/>
            <a:ext cx="1905000" cy="1905000"/>
          </a:xfrm>
          <a:prstGeom prst="rect">
            <a:avLst/>
          </a:prstGeom>
        </p:spPr>
      </p:pic>
    </p:spTree>
    <p:extLst>
      <p:ext uri="{BB962C8B-B14F-4D97-AF65-F5344CB8AC3E}">
        <p14:creationId xmlns:p14="http://schemas.microsoft.com/office/powerpoint/2010/main" val="25527707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209137-CB3A-4B60-A06B-3E638E46EE56}"/>
              </a:ext>
            </a:extLst>
          </p:cNvPr>
          <p:cNvSpPr>
            <a:spLocks noGrp="1"/>
          </p:cNvSpPr>
          <p:nvPr>
            <p:ph type="title"/>
          </p:nvPr>
        </p:nvSpPr>
        <p:spPr>
          <a:xfrm>
            <a:off x="839788" y="1053352"/>
            <a:ext cx="3932237" cy="497545"/>
          </a:xfrm>
        </p:spPr>
        <p:txBody>
          <a:bodyPr>
            <a:noAutofit/>
          </a:bodyPr>
          <a:lstStyle/>
          <a:p>
            <a:r>
              <a:rPr lang="en-US" dirty="0"/>
              <a:t>Brokerage (RE Agent)</a:t>
            </a:r>
          </a:p>
        </p:txBody>
      </p:sp>
      <p:sp>
        <p:nvSpPr>
          <p:cNvPr id="3" name="Marcador de contenido 2">
            <a:extLst>
              <a:ext uri="{FF2B5EF4-FFF2-40B4-BE49-F238E27FC236}">
                <a16:creationId xmlns:a16="http://schemas.microsoft.com/office/drawing/2014/main" id="{CD905B8E-1C39-4EB8-BB6E-196D478F9B36}"/>
              </a:ext>
            </a:extLst>
          </p:cNvPr>
          <p:cNvSpPr>
            <a:spLocks noGrp="1"/>
          </p:cNvSpPr>
          <p:nvPr>
            <p:ph idx="1"/>
          </p:nvPr>
        </p:nvSpPr>
        <p:spPr>
          <a:xfrm>
            <a:off x="5183188" y="480924"/>
            <a:ext cx="6172200" cy="1921618"/>
          </a:xfrm>
        </p:spPr>
        <p:txBody>
          <a:bodyPr>
            <a:normAutofit/>
          </a:bodyPr>
          <a:lstStyle/>
          <a:p>
            <a:r>
              <a:rPr lang="en-US" dirty="0"/>
              <a:t>Marbella Investment Properties – Real Estate Agent</a:t>
            </a:r>
          </a:p>
          <a:p>
            <a:pPr marL="171450" indent="-171450">
              <a:buFont typeface="Arial" panose="020B0604020202020204" pitchFamily="34" charset="0"/>
              <a:buChar char="•"/>
            </a:pPr>
            <a:r>
              <a:rPr lang="en-GB" sz="1100" dirty="0"/>
              <a:t>Property sales and listing</a:t>
            </a:r>
          </a:p>
          <a:p>
            <a:pPr marL="171450" indent="-171450">
              <a:buFont typeface="Arial" panose="020B0604020202020204" pitchFamily="34" charset="0"/>
              <a:buChar char="•"/>
            </a:pPr>
            <a:r>
              <a:rPr lang="en-GB" sz="1100" dirty="0"/>
              <a:t>Carrying out sales and client support</a:t>
            </a:r>
          </a:p>
          <a:p>
            <a:pPr marL="171450" indent="-171450">
              <a:buFont typeface="Arial" panose="020B0604020202020204" pitchFamily="34" charset="0"/>
              <a:buChar char="•"/>
            </a:pPr>
            <a:r>
              <a:rPr lang="en-GB" sz="1100" dirty="0"/>
              <a:t>Finds and reaches out to new prospects</a:t>
            </a:r>
            <a:endParaRPr lang="en-US" sz="1100" dirty="0"/>
          </a:p>
        </p:txBody>
      </p:sp>
      <p:sp>
        <p:nvSpPr>
          <p:cNvPr id="4" name="Marcador de texto 3">
            <a:extLst>
              <a:ext uri="{FF2B5EF4-FFF2-40B4-BE49-F238E27FC236}">
                <a16:creationId xmlns:a16="http://schemas.microsoft.com/office/drawing/2014/main" id="{41CCF551-493E-4748-8620-A284B749E32B}"/>
              </a:ext>
            </a:extLst>
          </p:cNvPr>
          <p:cNvSpPr>
            <a:spLocks noGrp="1"/>
          </p:cNvSpPr>
          <p:nvPr>
            <p:ph type="body" sz="half" idx="2"/>
          </p:nvPr>
        </p:nvSpPr>
        <p:spPr>
          <a:xfrm>
            <a:off x="839788" y="1550898"/>
            <a:ext cx="3932237" cy="1546408"/>
          </a:xfrm>
        </p:spPr>
        <p:txBody>
          <a:bodyPr>
            <a:normAutofit/>
          </a:bodyPr>
          <a:lstStyle/>
          <a:p>
            <a:r>
              <a:rPr lang="en-US" b="1" dirty="0"/>
              <a:t>What do they do?</a:t>
            </a:r>
          </a:p>
          <a:p>
            <a:r>
              <a:rPr lang="en-GB" i="1" dirty="0"/>
              <a:t>A real estate agent works as a transactional broker. They could (or not) represent either the buyer or the seller, and facilitate the transaction through exchange and explanation of documents, advice, etc.</a:t>
            </a:r>
            <a:endParaRPr lang="en-US" i="1" dirty="0"/>
          </a:p>
        </p:txBody>
      </p:sp>
      <p:sp>
        <p:nvSpPr>
          <p:cNvPr id="6" name="Título 1">
            <a:extLst>
              <a:ext uri="{FF2B5EF4-FFF2-40B4-BE49-F238E27FC236}">
                <a16:creationId xmlns:a16="http://schemas.microsoft.com/office/drawing/2014/main" id="{BBAE5A57-1324-4C33-95DB-EC5607FE3D54}"/>
              </a:ext>
            </a:extLst>
          </p:cNvPr>
          <p:cNvSpPr txBox="1">
            <a:spLocks/>
          </p:cNvSpPr>
          <p:nvPr/>
        </p:nvSpPr>
        <p:spPr>
          <a:xfrm>
            <a:off x="839788" y="3655367"/>
            <a:ext cx="3932237" cy="495288"/>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3200" b="1" kern="1200">
                <a:solidFill>
                  <a:srgbClr val="003091"/>
                </a:solidFill>
                <a:latin typeface="Calibri Light" panose="020F0302020204030204" pitchFamily="34" charset="0"/>
                <a:ea typeface="+mj-ea"/>
                <a:cs typeface="+mj-cs"/>
              </a:defRPr>
            </a:lvl1pPr>
          </a:lstStyle>
          <a:p>
            <a:r>
              <a:rPr lang="en-US" dirty="0"/>
              <a:t>Consultancy </a:t>
            </a:r>
          </a:p>
        </p:txBody>
      </p:sp>
      <p:sp>
        <p:nvSpPr>
          <p:cNvPr id="7" name="Marcador de contenido 2">
            <a:extLst>
              <a:ext uri="{FF2B5EF4-FFF2-40B4-BE49-F238E27FC236}">
                <a16:creationId xmlns:a16="http://schemas.microsoft.com/office/drawing/2014/main" id="{2D677E4E-7FE1-4B70-8133-532BDB87290B}"/>
              </a:ext>
            </a:extLst>
          </p:cNvPr>
          <p:cNvSpPr txBox="1">
            <a:spLocks/>
          </p:cNvSpPr>
          <p:nvPr/>
        </p:nvSpPr>
        <p:spPr>
          <a:xfrm>
            <a:off x="5183188" y="2731060"/>
            <a:ext cx="6172200" cy="352182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u="none"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u="none"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u="none"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u="none"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u="none"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r>
              <a:rPr lang="en-US" dirty="0"/>
              <a:t>Accenture – Real Estate Consultant</a:t>
            </a:r>
          </a:p>
          <a:p>
            <a:pPr marL="171450" indent="-171450">
              <a:buFont typeface="Arial" panose="020B0604020202020204" pitchFamily="34" charset="0"/>
              <a:buChar char="•"/>
            </a:pPr>
            <a:r>
              <a:rPr lang="en-GB" sz="1100" dirty="0"/>
              <a:t>Tasks:</a:t>
            </a:r>
          </a:p>
          <a:p>
            <a:pPr marL="628650" lvl="1" indent="-171450">
              <a:buFont typeface="Arial" panose="020B0604020202020204" pitchFamily="34" charset="0"/>
              <a:buChar char="•"/>
            </a:pPr>
            <a:r>
              <a:rPr lang="en-GB" sz="1000" dirty="0"/>
              <a:t>Build our business in the Spanish Banking and Specialty Servicing industry through deep skills around operating models, process digitalization &amp; reengineering, improving cost efficiency and development of new business initiatives</a:t>
            </a:r>
          </a:p>
          <a:p>
            <a:pPr marL="628650" lvl="1" indent="-171450">
              <a:buFont typeface="Arial" panose="020B0604020202020204" pitchFamily="34" charset="0"/>
              <a:buChar char="•"/>
            </a:pPr>
            <a:r>
              <a:rPr lang="en-GB" sz="1000" dirty="0"/>
              <a:t>Be the go-to person for expertise on industry matters and the delivery of key client projects across the Credit landscape, including mortgages origination and operations, NPL &amp; Real Estate Management</a:t>
            </a:r>
          </a:p>
          <a:p>
            <a:pPr marL="628650" lvl="1" indent="-171450">
              <a:buFont typeface="Arial" panose="020B0604020202020204" pitchFamily="34" charset="0"/>
              <a:buChar char="•"/>
            </a:pPr>
            <a:r>
              <a:rPr lang="en-GB" sz="1000" dirty="0"/>
              <a:t>Create engaging presentations to facilitate clients to make relevant decisions on their engagements</a:t>
            </a:r>
          </a:p>
          <a:p>
            <a:pPr marL="171450" indent="-171450">
              <a:buFont typeface="Arial" panose="020B0604020202020204" pitchFamily="34" charset="0"/>
              <a:buChar char="•"/>
            </a:pPr>
            <a:r>
              <a:rPr lang="en-GB" sz="1100" dirty="0"/>
              <a:t>Requirements:</a:t>
            </a:r>
          </a:p>
          <a:p>
            <a:pPr marL="628650" lvl="1" indent="-171450">
              <a:buFont typeface="Arial" panose="020B0604020202020204" pitchFamily="34" charset="0"/>
              <a:buChar char="•"/>
            </a:pPr>
            <a:r>
              <a:rPr lang="en-GB" sz="1000" dirty="0"/>
              <a:t>2-6 years of relevant, hands-on experience in a consulting role or as part of a leading company in the Banking or Real Estate industry.</a:t>
            </a:r>
          </a:p>
          <a:p>
            <a:pPr marL="628650" lvl="1" indent="-171450">
              <a:buFont typeface="Arial" panose="020B0604020202020204" pitchFamily="34" charset="0"/>
              <a:buChar char="•"/>
            </a:pPr>
            <a:r>
              <a:rPr lang="en-GB" sz="1000" dirty="0"/>
              <a:t>Knowledgeable on banking industry trends and key topics such as: digital mortgages, digital onboarding, early recovery strategies, applied intelligence to debt collection, NPL &amp; Real Estate servicing</a:t>
            </a:r>
          </a:p>
          <a:p>
            <a:pPr marL="628650" lvl="1" indent="-171450">
              <a:buFont typeface="Arial" panose="020B0604020202020204" pitchFamily="34" charset="0"/>
              <a:buChar char="•"/>
            </a:pPr>
            <a:r>
              <a:rPr lang="en-GB" sz="1000" dirty="0"/>
              <a:t>Desired experience working on digital strategy, data </a:t>
            </a:r>
            <a:r>
              <a:rPr lang="en-GB" sz="1000" dirty="0" err="1"/>
              <a:t>modeling</a:t>
            </a:r>
            <a:r>
              <a:rPr lang="en-GB" sz="1000" dirty="0"/>
              <a:t> or portfolio management for asset management</a:t>
            </a:r>
          </a:p>
          <a:p>
            <a:pPr marL="628650" lvl="1" indent="-171450">
              <a:buFont typeface="Arial" panose="020B0604020202020204" pitchFamily="34" charset="0"/>
              <a:buChar char="•"/>
            </a:pPr>
            <a:r>
              <a:rPr lang="en-GB" sz="1000" dirty="0"/>
              <a:t>Project Management and delivery/execution experience</a:t>
            </a:r>
          </a:p>
          <a:p>
            <a:pPr marL="628650" lvl="1" indent="-171450">
              <a:buFont typeface="Arial" panose="020B0604020202020204" pitchFamily="34" charset="0"/>
              <a:buChar char="•"/>
            </a:pPr>
            <a:r>
              <a:rPr lang="en-GB" sz="1000" dirty="0"/>
              <a:t>Fluent in Spanish and English</a:t>
            </a:r>
            <a:endParaRPr lang="en-US" sz="1000" dirty="0"/>
          </a:p>
        </p:txBody>
      </p:sp>
      <p:sp>
        <p:nvSpPr>
          <p:cNvPr id="8" name="Marcador de texto 3">
            <a:extLst>
              <a:ext uri="{FF2B5EF4-FFF2-40B4-BE49-F238E27FC236}">
                <a16:creationId xmlns:a16="http://schemas.microsoft.com/office/drawing/2014/main" id="{C6AC89E8-E944-4FA5-9220-B31B1A5DB792}"/>
              </a:ext>
            </a:extLst>
          </p:cNvPr>
          <p:cNvSpPr txBox="1">
            <a:spLocks/>
          </p:cNvSpPr>
          <p:nvPr/>
        </p:nvSpPr>
        <p:spPr>
          <a:xfrm>
            <a:off x="839788" y="4150655"/>
            <a:ext cx="3932237" cy="1813111"/>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1600" u="none"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u="none"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u="none"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u="none"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u="none"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b="1" dirty="0"/>
              <a:t>What do they do?</a:t>
            </a:r>
          </a:p>
          <a:p>
            <a:r>
              <a:rPr lang="en-GB" i="1" dirty="0"/>
              <a:t>They provide services to third parties on different topics such as strategy, urban planning, environmental, financial, etc. Advice on business real estate management, equity, project valuation, business plans for service lines, project feasibility studies and asset valuations.</a:t>
            </a:r>
          </a:p>
          <a:p>
            <a:endParaRPr lang="en-US" i="1" dirty="0"/>
          </a:p>
        </p:txBody>
      </p:sp>
      <p:pic>
        <p:nvPicPr>
          <p:cNvPr id="9" name="Picture 8">
            <a:extLst>
              <a:ext uri="{FF2B5EF4-FFF2-40B4-BE49-F238E27FC236}">
                <a16:creationId xmlns:a16="http://schemas.microsoft.com/office/drawing/2014/main" id="{D7D698AA-9B00-4018-A5CD-BB189681B39E}"/>
              </a:ext>
            </a:extLst>
          </p:cNvPr>
          <p:cNvPicPr>
            <a:picLocks noChangeAspect="1"/>
          </p:cNvPicPr>
          <p:nvPr/>
        </p:nvPicPr>
        <p:blipFill>
          <a:blip r:embed="rId2"/>
          <a:stretch>
            <a:fillRect/>
          </a:stretch>
        </p:blipFill>
        <p:spPr>
          <a:xfrm>
            <a:off x="9438668" y="5754223"/>
            <a:ext cx="997324" cy="997324"/>
          </a:xfrm>
          <a:prstGeom prst="rect">
            <a:avLst/>
          </a:prstGeom>
        </p:spPr>
      </p:pic>
      <p:pic>
        <p:nvPicPr>
          <p:cNvPr id="10" name="Picture 9">
            <a:extLst>
              <a:ext uri="{FF2B5EF4-FFF2-40B4-BE49-F238E27FC236}">
                <a16:creationId xmlns:a16="http://schemas.microsoft.com/office/drawing/2014/main" id="{8C8A9CB3-1E18-4E6F-8A55-2255E7C3993D}"/>
              </a:ext>
            </a:extLst>
          </p:cNvPr>
          <p:cNvPicPr>
            <a:picLocks noChangeAspect="1"/>
          </p:cNvPicPr>
          <p:nvPr/>
        </p:nvPicPr>
        <p:blipFill>
          <a:blip r:embed="rId3"/>
          <a:stretch>
            <a:fillRect/>
          </a:stretch>
        </p:blipFill>
        <p:spPr>
          <a:xfrm>
            <a:off x="8764588" y="1135625"/>
            <a:ext cx="1266917" cy="1266917"/>
          </a:xfrm>
          <a:prstGeom prst="rect">
            <a:avLst/>
          </a:prstGeom>
        </p:spPr>
      </p:pic>
    </p:spTree>
    <p:extLst>
      <p:ext uri="{BB962C8B-B14F-4D97-AF65-F5344CB8AC3E}">
        <p14:creationId xmlns:p14="http://schemas.microsoft.com/office/powerpoint/2010/main" val="11329690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209137-CB3A-4B60-A06B-3E638E46EE56}"/>
              </a:ext>
            </a:extLst>
          </p:cNvPr>
          <p:cNvSpPr>
            <a:spLocks noGrp="1"/>
          </p:cNvSpPr>
          <p:nvPr>
            <p:ph type="title"/>
          </p:nvPr>
        </p:nvSpPr>
        <p:spPr/>
        <p:txBody>
          <a:bodyPr/>
          <a:lstStyle/>
          <a:p>
            <a:r>
              <a:rPr lang="en-US" dirty="0"/>
              <a:t>Corporate</a:t>
            </a:r>
          </a:p>
        </p:txBody>
      </p:sp>
      <p:sp>
        <p:nvSpPr>
          <p:cNvPr id="3" name="Marcador de contenido 2">
            <a:extLst>
              <a:ext uri="{FF2B5EF4-FFF2-40B4-BE49-F238E27FC236}">
                <a16:creationId xmlns:a16="http://schemas.microsoft.com/office/drawing/2014/main" id="{CD905B8E-1C39-4EB8-BB6E-196D478F9B36}"/>
              </a:ext>
            </a:extLst>
          </p:cNvPr>
          <p:cNvSpPr>
            <a:spLocks noGrp="1"/>
          </p:cNvSpPr>
          <p:nvPr>
            <p:ph idx="1"/>
          </p:nvPr>
        </p:nvSpPr>
        <p:spPr>
          <a:xfrm>
            <a:off x="5183188" y="346453"/>
            <a:ext cx="6172200" cy="6282947"/>
          </a:xfrm>
        </p:spPr>
        <p:txBody>
          <a:bodyPr>
            <a:normAutofit/>
          </a:bodyPr>
          <a:lstStyle/>
          <a:p>
            <a:r>
              <a:rPr lang="en-US" dirty="0"/>
              <a:t>Amazon – Corporate Real Estate Asset Manager</a:t>
            </a:r>
          </a:p>
          <a:p>
            <a:pPr marL="171450" indent="-171450">
              <a:buFont typeface="Arial" panose="020B0604020202020204" pitchFamily="34" charset="0"/>
              <a:buChar char="•"/>
            </a:pPr>
            <a:r>
              <a:rPr lang="en-GB" sz="1200" dirty="0"/>
              <a:t>Tasks:</a:t>
            </a:r>
          </a:p>
          <a:p>
            <a:pPr marL="628650" lvl="1" indent="-171450">
              <a:buFont typeface="Arial" panose="020B0604020202020204" pitchFamily="34" charset="0"/>
              <a:buChar char="•"/>
            </a:pPr>
            <a:r>
              <a:rPr lang="en-GB" sz="1000" dirty="0"/>
              <a:t>Asset management of Amazon’s portfolio of logistics assets throughout Spain</a:t>
            </a:r>
          </a:p>
          <a:p>
            <a:pPr marL="628650" lvl="1" indent="-171450">
              <a:buFont typeface="Arial" panose="020B0604020202020204" pitchFamily="34" charset="0"/>
              <a:buChar char="•"/>
            </a:pPr>
            <a:r>
              <a:rPr lang="en-GB" sz="1000" dirty="0"/>
              <a:t>On-boarding new acquisitions from the Transactions team</a:t>
            </a:r>
          </a:p>
          <a:p>
            <a:pPr marL="628650" lvl="1" indent="-171450">
              <a:buFont typeface="Arial" panose="020B0604020202020204" pitchFamily="34" charset="0"/>
              <a:buChar char="•"/>
            </a:pPr>
            <a:r>
              <a:rPr lang="en-GB" sz="1000" dirty="0"/>
              <a:t>Reporting and management of critical lease event dates, including obtaining instructions from Amazon leadership</a:t>
            </a:r>
          </a:p>
          <a:p>
            <a:pPr marL="628650" lvl="1" indent="-171450">
              <a:buFont typeface="Arial" panose="020B0604020202020204" pitchFamily="34" charset="0"/>
              <a:buChar char="•"/>
            </a:pPr>
            <a:r>
              <a:rPr lang="en-GB" sz="1000" dirty="0"/>
              <a:t>Development, implementation, monitoring and refining of a property asset management plan</a:t>
            </a:r>
          </a:p>
          <a:p>
            <a:pPr marL="628650" lvl="1" indent="-171450">
              <a:buFont typeface="Arial" panose="020B0604020202020204" pitchFamily="34" charset="0"/>
              <a:buChar char="•"/>
            </a:pPr>
            <a:r>
              <a:rPr lang="en-GB" sz="1000" dirty="0"/>
              <a:t>Lease renewals, sub-leases, amendments and variations including an understanding of key lease terms and internal legal requirements</a:t>
            </a:r>
          </a:p>
          <a:p>
            <a:pPr marL="628650" lvl="1" indent="-171450">
              <a:buFont typeface="Arial" panose="020B0604020202020204" pitchFamily="34" charset="0"/>
              <a:buChar char="•"/>
            </a:pPr>
            <a:r>
              <a:rPr lang="en-GB" sz="1000" dirty="0"/>
              <a:t>Short term acquisitions as required, for example parking transactions for peak trading</a:t>
            </a:r>
          </a:p>
          <a:p>
            <a:pPr marL="628650" lvl="1" indent="-171450">
              <a:buFont typeface="Arial" panose="020B0604020202020204" pitchFamily="34" charset="0"/>
              <a:buChar char="•"/>
            </a:pPr>
            <a:r>
              <a:rPr lang="en-GB" sz="1000" dirty="0"/>
              <a:t>Managing end of term lease obligations, building surveying and dilapidations liabilities</a:t>
            </a:r>
          </a:p>
          <a:p>
            <a:pPr marL="628650" lvl="1" indent="-171450">
              <a:buFont typeface="Arial" panose="020B0604020202020204" pitchFamily="34" charset="0"/>
              <a:buChar char="•"/>
            </a:pPr>
            <a:r>
              <a:rPr lang="en-GB" sz="1000" dirty="0"/>
              <a:t>Responsibility and oversight of outsourced property tax/business rates requirements</a:t>
            </a:r>
          </a:p>
          <a:p>
            <a:pPr marL="628650" lvl="1" indent="-171450">
              <a:buFont typeface="Arial" panose="020B0604020202020204" pitchFamily="34" charset="0"/>
              <a:buChar char="•"/>
            </a:pPr>
            <a:r>
              <a:rPr lang="en-GB" sz="1000" dirty="0"/>
              <a:t>Financial reporting of Real Estate liabilities and liaison with internal finance stakeholders, including an understanding of development appraisals</a:t>
            </a:r>
          </a:p>
          <a:p>
            <a:pPr marL="628650" lvl="1" indent="-171450">
              <a:buFont typeface="Arial" panose="020B0604020202020204" pitchFamily="34" charset="0"/>
              <a:buChar char="•"/>
            </a:pPr>
            <a:r>
              <a:rPr lang="en-GB" sz="1000" dirty="0"/>
              <a:t>Ensure compliance with both landlord and tenant lease obligations</a:t>
            </a:r>
          </a:p>
          <a:p>
            <a:pPr marL="628650" lvl="1" indent="-171450">
              <a:buFont typeface="Arial" panose="020B0604020202020204" pitchFamily="34" charset="0"/>
              <a:buChar char="•"/>
            </a:pPr>
            <a:r>
              <a:rPr lang="en-GB" sz="1000" dirty="0"/>
              <a:t>Liaise with internal teams such as Legal, IT, Security, Operations, Construction Facilities and Engineering. Instructing and liaison with external consultants</a:t>
            </a:r>
          </a:p>
          <a:p>
            <a:pPr marL="171450" indent="-171450">
              <a:buFont typeface="Arial" panose="020B0604020202020204" pitchFamily="34" charset="0"/>
              <a:buChar char="•"/>
            </a:pPr>
            <a:r>
              <a:rPr lang="en-GB" sz="1200" dirty="0"/>
              <a:t>Requirements:</a:t>
            </a:r>
          </a:p>
          <a:p>
            <a:pPr marL="628650" lvl="1" indent="-171450">
              <a:buFont typeface="Arial" panose="020B0604020202020204" pitchFamily="34" charset="0"/>
              <a:buChar char="•"/>
            </a:pPr>
            <a:r>
              <a:rPr lang="en-GB" sz="1000" dirty="0"/>
              <a:t>Basic Qualifications: Bachelor's Degree + Experience in Logistics or industrial property and asset management + Fluent English and Spanish + Detailed knowledge of Landlord and Tenant commercial law and service charges, and a good understanding of property accounting principles</a:t>
            </a:r>
          </a:p>
          <a:p>
            <a:pPr marL="628650" lvl="1" indent="-171450">
              <a:buFont typeface="Arial" panose="020B0604020202020204" pitchFamily="34" charset="0"/>
              <a:buChar char="•"/>
            </a:pPr>
            <a:r>
              <a:rPr lang="en-GB" sz="1000" dirty="0"/>
              <a:t>Preferred Qualifications: Awareness of industrial property market activity and commercial surveying best practice + Broad understanding of how to innovate in real estate services to optimize customer satisfaction and productivity + Understanding real estate trends, best practices and the vendor marketplace + Communication, negotiation and conflict resolution skills + Proven ability to work collaboratively and build strong relationships with customers/partners with the ability to invite input from these groups when determining what will work best for the business + Ability to think strategically and holistically about business units' unique real estate needs + Ability to understand and value different customer needs and provide tailored services where necessary + High level of leadership capability and credibility with the ability to be influence at all levels + Acts decisively, holding others and self accountable for tasks, actions and development needs</a:t>
            </a:r>
            <a:endParaRPr lang="en-US" sz="1000" dirty="0"/>
          </a:p>
        </p:txBody>
      </p:sp>
      <p:sp>
        <p:nvSpPr>
          <p:cNvPr id="4" name="Marcador de texto 3">
            <a:extLst>
              <a:ext uri="{FF2B5EF4-FFF2-40B4-BE49-F238E27FC236}">
                <a16:creationId xmlns:a16="http://schemas.microsoft.com/office/drawing/2014/main" id="{41CCF551-493E-4748-8620-A284B749E32B}"/>
              </a:ext>
            </a:extLst>
          </p:cNvPr>
          <p:cNvSpPr>
            <a:spLocks noGrp="1"/>
          </p:cNvSpPr>
          <p:nvPr>
            <p:ph type="body" sz="half" idx="2"/>
          </p:nvPr>
        </p:nvSpPr>
        <p:spPr/>
        <p:txBody>
          <a:bodyPr/>
          <a:lstStyle/>
          <a:p>
            <a:r>
              <a:rPr lang="en-US" b="1" dirty="0"/>
              <a:t>What do they do?</a:t>
            </a:r>
          </a:p>
          <a:p>
            <a:r>
              <a:rPr lang="en-GB" i="1" dirty="0"/>
              <a:t>They carry out any of the abovementioned tasks inside a specific company (i.e., not providing services to a third party). In this case, we will see an RE Asset Manager working for Amazon.</a:t>
            </a:r>
            <a:endParaRPr lang="en-US" i="1" dirty="0"/>
          </a:p>
        </p:txBody>
      </p:sp>
      <p:pic>
        <p:nvPicPr>
          <p:cNvPr id="6" name="Picture 5">
            <a:extLst>
              <a:ext uri="{FF2B5EF4-FFF2-40B4-BE49-F238E27FC236}">
                <a16:creationId xmlns:a16="http://schemas.microsoft.com/office/drawing/2014/main" id="{BF4FF148-23F3-49D9-B360-560AEC8EFA95}"/>
              </a:ext>
            </a:extLst>
          </p:cNvPr>
          <p:cNvPicPr>
            <a:picLocks noChangeAspect="1"/>
          </p:cNvPicPr>
          <p:nvPr/>
        </p:nvPicPr>
        <p:blipFill>
          <a:blip r:embed="rId2"/>
          <a:stretch>
            <a:fillRect/>
          </a:stretch>
        </p:blipFill>
        <p:spPr>
          <a:xfrm>
            <a:off x="3177101" y="4030427"/>
            <a:ext cx="1594924" cy="1594924"/>
          </a:xfrm>
          <a:prstGeom prst="rect">
            <a:avLst/>
          </a:prstGeom>
        </p:spPr>
      </p:pic>
    </p:spTree>
    <p:extLst>
      <p:ext uri="{BB962C8B-B14F-4D97-AF65-F5344CB8AC3E}">
        <p14:creationId xmlns:p14="http://schemas.microsoft.com/office/powerpoint/2010/main" val="36748843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209137-CB3A-4B60-A06B-3E638E46EE56}"/>
              </a:ext>
            </a:extLst>
          </p:cNvPr>
          <p:cNvSpPr>
            <a:spLocks noGrp="1"/>
          </p:cNvSpPr>
          <p:nvPr>
            <p:ph type="title"/>
          </p:nvPr>
        </p:nvSpPr>
        <p:spPr/>
        <p:txBody>
          <a:bodyPr/>
          <a:lstStyle/>
          <a:p>
            <a:r>
              <a:rPr lang="en-US" dirty="0"/>
              <a:t>Financial</a:t>
            </a:r>
          </a:p>
        </p:txBody>
      </p:sp>
      <p:sp>
        <p:nvSpPr>
          <p:cNvPr id="3" name="Marcador de contenido 2">
            <a:extLst>
              <a:ext uri="{FF2B5EF4-FFF2-40B4-BE49-F238E27FC236}">
                <a16:creationId xmlns:a16="http://schemas.microsoft.com/office/drawing/2014/main" id="{CD905B8E-1C39-4EB8-BB6E-196D478F9B36}"/>
              </a:ext>
            </a:extLst>
          </p:cNvPr>
          <p:cNvSpPr>
            <a:spLocks noGrp="1"/>
          </p:cNvSpPr>
          <p:nvPr>
            <p:ph idx="1"/>
          </p:nvPr>
        </p:nvSpPr>
        <p:spPr>
          <a:xfrm>
            <a:off x="5183188" y="987425"/>
            <a:ext cx="6172200" cy="5624046"/>
          </a:xfrm>
        </p:spPr>
        <p:txBody>
          <a:bodyPr>
            <a:normAutofit/>
          </a:bodyPr>
          <a:lstStyle/>
          <a:p>
            <a:r>
              <a:rPr lang="en-US" dirty="0" err="1"/>
              <a:t>Finsolutia</a:t>
            </a:r>
            <a:r>
              <a:rPr lang="en-US" dirty="0"/>
              <a:t> – Asset Manager Real Estate (</a:t>
            </a:r>
            <a:r>
              <a:rPr lang="en-US" dirty="0" err="1"/>
              <a:t>Lisboa</a:t>
            </a:r>
            <a:r>
              <a:rPr lang="en-US" dirty="0"/>
              <a:t>)</a:t>
            </a:r>
          </a:p>
          <a:p>
            <a:pPr marL="171450" indent="-171450">
              <a:buFont typeface="Arial" panose="020B0604020202020204" pitchFamily="34" charset="0"/>
              <a:buChar char="•"/>
            </a:pPr>
            <a:r>
              <a:rPr lang="en-GB" sz="1200" dirty="0"/>
              <a:t>Tasks:</a:t>
            </a:r>
          </a:p>
          <a:p>
            <a:pPr marL="628650" lvl="1" indent="-171450">
              <a:buFont typeface="Arial" panose="020B0604020202020204" pitchFamily="34" charset="0"/>
              <a:buChar char="•"/>
            </a:pPr>
            <a:r>
              <a:rPr lang="en-GB" sz="1100" dirty="0"/>
              <a:t>Knowledge of the characteristics of the real estate business</a:t>
            </a:r>
          </a:p>
          <a:p>
            <a:pPr marL="628650" lvl="1" indent="-171450">
              <a:buFont typeface="Arial" panose="020B0604020202020204" pitchFamily="34" charset="0"/>
              <a:buChar char="•"/>
            </a:pPr>
            <a:r>
              <a:rPr lang="en-GB" sz="1100" dirty="0"/>
              <a:t>Quantitative investment analysis</a:t>
            </a:r>
          </a:p>
          <a:p>
            <a:pPr marL="628650" lvl="1" indent="-171450">
              <a:buFont typeface="Arial" panose="020B0604020202020204" pitchFamily="34" charset="0"/>
              <a:buChar char="•"/>
            </a:pPr>
            <a:r>
              <a:rPr lang="en-GB" sz="1100" dirty="0"/>
              <a:t>Management of real estate portfolios, including: </a:t>
            </a:r>
            <a:r>
              <a:rPr lang="en-GB" sz="1100" dirty="0" err="1"/>
              <a:t>i</a:t>
            </a:r>
            <a:r>
              <a:rPr lang="en-GB" sz="1100" dirty="0"/>
              <a:t>) Management of documentation, possession, security and maintenance of real estate; ii) Management of properties under commercialization, optimizing sales and deadlines; iii) Analysis of appraisals</a:t>
            </a:r>
          </a:p>
          <a:p>
            <a:pPr marL="171450" indent="-171450">
              <a:buFont typeface="Arial" panose="020B0604020202020204" pitchFamily="34" charset="0"/>
              <a:buChar char="•"/>
            </a:pPr>
            <a:r>
              <a:rPr lang="en-GB" sz="1200" dirty="0"/>
              <a:t>Requirements</a:t>
            </a:r>
          </a:p>
          <a:p>
            <a:pPr marL="628650" lvl="1" indent="-171450">
              <a:buFont typeface="Arial" panose="020B0604020202020204" pitchFamily="34" charset="0"/>
              <a:buChar char="•"/>
            </a:pPr>
            <a:r>
              <a:rPr lang="en-GB" sz="1100" dirty="0"/>
              <a:t>Higher education in the areas of Economics and Management preferred</a:t>
            </a:r>
          </a:p>
          <a:p>
            <a:pPr marL="628650" lvl="1" indent="-171450">
              <a:buFont typeface="Arial" panose="020B0604020202020204" pitchFamily="34" charset="0"/>
              <a:buChar char="•"/>
            </a:pPr>
            <a:r>
              <a:rPr lang="en-GB" sz="1100" dirty="0"/>
              <a:t>Minimum of 2 years of experience in the real estate sector</a:t>
            </a:r>
          </a:p>
          <a:p>
            <a:pPr marL="628650" lvl="1" indent="-171450">
              <a:buFont typeface="Arial" panose="020B0604020202020204" pitchFamily="34" charset="0"/>
              <a:buChar char="•"/>
            </a:pPr>
            <a:r>
              <a:rPr lang="en-GB" sz="1100" dirty="0"/>
              <a:t>Good knowledge of MS Office tools, namely Excel</a:t>
            </a:r>
          </a:p>
          <a:p>
            <a:pPr marL="628650" lvl="1" indent="-171450">
              <a:buFont typeface="Arial" panose="020B0604020202020204" pitchFamily="34" charset="0"/>
              <a:buChar char="•"/>
            </a:pPr>
            <a:r>
              <a:rPr lang="en-GB" sz="1100" dirty="0"/>
              <a:t>Ability to work under pressure and work on several projects simultaneously</a:t>
            </a:r>
          </a:p>
          <a:p>
            <a:pPr marL="628650" lvl="1" indent="-171450">
              <a:buFont typeface="Arial" panose="020B0604020202020204" pitchFamily="34" charset="0"/>
              <a:buChar char="•"/>
            </a:pPr>
            <a:r>
              <a:rPr lang="en-GB" sz="1100" dirty="0"/>
              <a:t>Good organizational and communication skills (written and verbal)</a:t>
            </a:r>
          </a:p>
          <a:p>
            <a:pPr marL="628650" lvl="1" indent="-171450">
              <a:buFont typeface="Arial" panose="020B0604020202020204" pitchFamily="34" charset="0"/>
              <a:buChar char="•"/>
            </a:pPr>
            <a:r>
              <a:rPr lang="en-GB" sz="1100" dirty="0"/>
              <a:t>Sense of responsibility and ability to work independently</a:t>
            </a:r>
          </a:p>
          <a:p>
            <a:pPr marL="628650" lvl="1" indent="-171450">
              <a:buFont typeface="Arial" panose="020B0604020202020204" pitchFamily="34" charset="0"/>
              <a:buChar char="•"/>
            </a:pPr>
            <a:r>
              <a:rPr lang="en-GB" sz="1100" dirty="0"/>
              <a:t>Strong analytical and critical thinking skills</a:t>
            </a:r>
            <a:endParaRPr lang="en-US" sz="1100" dirty="0"/>
          </a:p>
        </p:txBody>
      </p:sp>
      <p:sp>
        <p:nvSpPr>
          <p:cNvPr id="4" name="Marcador de texto 3">
            <a:extLst>
              <a:ext uri="{FF2B5EF4-FFF2-40B4-BE49-F238E27FC236}">
                <a16:creationId xmlns:a16="http://schemas.microsoft.com/office/drawing/2014/main" id="{41CCF551-493E-4748-8620-A284B749E32B}"/>
              </a:ext>
            </a:extLst>
          </p:cNvPr>
          <p:cNvSpPr>
            <a:spLocks noGrp="1"/>
          </p:cNvSpPr>
          <p:nvPr>
            <p:ph type="body" sz="half" idx="2"/>
          </p:nvPr>
        </p:nvSpPr>
        <p:spPr/>
        <p:txBody>
          <a:bodyPr/>
          <a:lstStyle/>
          <a:p>
            <a:r>
              <a:rPr lang="en-US" b="1" dirty="0"/>
              <a:t>What do they do?</a:t>
            </a:r>
          </a:p>
          <a:p>
            <a:r>
              <a:rPr lang="en-GB" i="1" dirty="0"/>
              <a:t>They are part of specialized teams with Real Estate expertise in order to manage the assets and identify potential opportunities for their companies.</a:t>
            </a:r>
            <a:endParaRPr lang="en-US" i="1" dirty="0"/>
          </a:p>
        </p:txBody>
      </p:sp>
      <p:pic>
        <p:nvPicPr>
          <p:cNvPr id="5" name="Picture 4">
            <a:extLst>
              <a:ext uri="{FF2B5EF4-FFF2-40B4-BE49-F238E27FC236}">
                <a16:creationId xmlns:a16="http://schemas.microsoft.com/office/drawing/2014/main" id="{2FE4E2E8-FA41-45BC-9B39-EC50CB7D4B81}"/>
              </a:ext>
            </a:extLst>
          </p:cNvPr>
          <p:cNvPicPr>
            <a:picLocks noChangeAspect="1"/>
          </p:cNvPicPr>
          <p:nvPr/>
        </p:nvPicPr>
        <p:blipFill>
          <a:blip r:embed="rId2"/>
          <a:stretch>
            <a:fillRect/>
          </a:stretch>
        </p:blipFill>
        <p:spPr>
          <a:xfrm>
            <a:off x="3540406" y="3653771"/>
            <a:ext cx="1642782" cy="1642782"/>
          </a:xfrm>
          <a:prstGeom prst="rect">
            <a:avLst/>
          </a:prstGeom>
        </p:spPr>
      </p:pic>
    </p:spTree>
    <p:extLst>
      <p:ext uri="{BB962C8B-B14F-4D97-AF65-F5344CB8AC3E}">
        <p14:creationId xmlns:p14="http://schemas.microsoft.com/office/powerpoint/2010/main" val="12741263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4D9E806-4C5E-44DF-96CB-EFBD2FC70F0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2" name="Object 1" hidden="1">
                        <a:extLst>
                          <a:ext uri="{FF2B5EF4-FFF2-40B4-BE49-F238E27FC236}">
                            <a16:creationId xmlns:a16="http://schemas.microsoft.com/office/drawing/2014/main" id="{C4D9E806-4C5E-44DF-96CB-EFBD2FC70F0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1" name="Picture 10" descr="A picture containing text, sky, sign, outdoor&#10;&#10;Description automatically generated">
            <a:extLst>
              <a:ext uri="{FF2B5EF4-FFF2-40B4-BE49-F238E27FC236}">
                <a16:creationId xmlns:a16="http://schemas.microsoft.com/office/drawing/2014/main" id="{269B57CC-70CB-9080-DD31-9AAFC3FA4E1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Tree>
    <p:extLst>
      <p:ext uri="{BB962C8B-B14F-4D97-AF65-F5344CB8AC3E}">
        <p14:creationId xmlns:p14="http://schemas.microsoft.com/office/powerpoint/2010/main" val="1007481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4D9E806-4C5E-44DF-96CB-EFBD2FC70F0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2" name="Object 1" hidden="1">
                        <a:extLst>
                          <a:ext uri="{FF2B5EF4-FFF2-40B4-BE49-F238E27FC236}">
                            <a16:creationId xmlns:a16="http://schemas.microsoft.com/office/drawing/2014/main" id="{C4D9E806-4C5E-44DF-96CB-EFBD2FC70F0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9" name="Freeform: Shape 58">
            <a:extLst>
              <a:ext uri="{FF2B5EF4-FFF2-40B4-BE49-F238E27FC236}">
                <a16:creationId xmlns:a16="http://schemas.microsoft.com/office/drawing/2014/main" id="{FCA87D7B-FBDF-42C2-9283-262CB6C0CC13}"/>
              </a:ext>
            </a:extLst>
          </p:cNvPr>
          <p:cNvSpPr/>
          <p:nvPr/>
        </p:nvSpPr>
        <p:spPr>
          <a:xfrm>
            <a:off x="4538019" y="1319058"/>
            <a:ext cx="3115961" cy="875145"/>
          </a:xfrm>
          <a:custGeom>
            <a:avLst/>
            <a:gdLst>
              <a:gd name="connsiteX0" fmla="*/ 0 w 1591173"/>
              <a:gd name="connsiteY0" fmla="*/ 127294 h 1272938"/>
              <a:gd name="connsiteX1" fmla="*/ 127294 w 1591173"/>
              <a:gd name="connsiteY1" fmla="*/ 0 h 1272938"/>
              <a:gd name="connsiteX2" fmla="*/ 1463879 w 1591173"/>
              <a:gd name="connsiteY2" fmla="*/ 0 h 1272938"/>
              <a:gd name="connsiteX3" fmla="*/ 1591173 w 1591173"/>
              <a:gd name="connsiteY3" fmla="*/ 127294 h 1272938"/>
              <a:gd name="connsiteX4" fmla="*/ 1591173 w 1591173"/>
              <a:gd name="connsiteY4" fmla="*/ 1145644 h 1272938"/>
              <a:gd name="connsiteX5" fmla="*/ 1463879 w 1591173"/>
              <a:gd name="connsiteY5" fmla="*/ 1272938 h 1272938"/>
              <a:gd name="connsiteX6" fmla="*/ 127294 w 1591173"/>
              <a:gd name="connsiteY6" fmla="*/ 1272938 h 1272938"/>
              <a:gd name="connsiteX7" fmla="*/ 0 w 1591173"/>
              <a:gd name="connsiteY7" fmla="*/ 1145644 h 1272938"/>
              <a:gd name="connsiteX8" fmla="*/ 0 w 1591173"/>
              <a:gd name="connsiteY8" fmla="*/ 127294 h 1272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173" h="1272938">
                <a:moveTo>
                  <a:pt x="0" y="127294"/>
                </a:moveTo>
                <a:cubicBezTo>
                  <a:pt x="0" y="56991"/>
                  <a:pt x="56991" y="0"/>
                  <a:pt x="127294" y="0"/>
                </a:cubicBezTo>
                <a:lnTo>
                  <a:pt x="1463879" y="0"/>
                </a:lnTo>
                <a:cubicBezTo>
                  <a:pt x="1534182" y="0"/>
                  <a:pt x="1591173" y="56991"/>
                  <a:pt x="1591173" y="127294"/>
                </a:cubicBezTo>
                <a:lnTo>
                  <a:pt x="1591173" y="1145644"/>
                </a:lnTo>
                <a:cubicBezTo>
                  <a:pt x="1591173" y="1215947"/>
                  <a:pt x="1534182" y="1272938"/>
                  <a:pt x="1463879" y="1272938"/>
                </a:cubicBezTo>
                <a:lnTo>
                  <a:pt x="127294" y="1272938"/>
                </a:lnTo>
                <a:cubicBezTo>
                  <a:pt x="56991" y="1272938"/>
                  <a:pt x="0" y="1215947"/>
                  <a:pt x="0" y="1145644"/>
                </a:cubicBezTo>
                <a:lnTo>
                  <a:pt x="0" y="127294"/>
                </a:lnTo>
                <a:close/>
              </a:path>
            </a:pathLst>
          </a:custGeom>
          <a:solidFill>
            <a:srgbClr val="7030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5383" tIns="75383" rIns="75383" bIns="75383"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mj-lt"/>
              </a:rPr>
              <a:t>REAL ESTATE</a:t>
            </a:r>
          </a:p>
        </p:txBody>
      </p:sp>
      <p:sp>
        <p:nvSpPr>
          <p:cNvPr id="3" name="Left Brace 2">
            <a:extLst>
              <a:ext uri="{FF2B5EF4-FFF2-40B4-BE49-F238E27FC236}">
                <a16:creationId xmlns:a16="http://schemas.microsoft.com/office/drawing/2014/main" id="{13132E5D-6106-4496-AE29-CE9F0E7CCAAF}"/>
              </a:ext>
            </a:extLst>
          </p:cNvPr>
          <p:cNvSpPr/>
          <p:nvPr/>
        </p:nvSpPr>
        <p:spPr>
          <a:xfrm rot="5400000">
            <a:off x="5825658" y="-2899513"/>
            <a:ext cx="574675" cy="11160477"/>
          </a:xfrm>
          <a:prstGeom prst="leftBrace">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Freeform: Shape 53">
            <a:extLst>
              <a:ext uri="{FF2B5EF4-FFF2-40B4-BE49-F238E27FC236}">
                <a16:creationId xmlns:a16="http://schemas.microsoft.com/office/drawing/2014/main" id="{F513B8FD-448C-4270-AFFF-C7B598B0A8E7}"/>
              </a:ext>
            </a:extLst>
          </p:cNvPr>
          <p:cNvSpPr/>
          <p:nvPr/>
        </p:nvSpPr>
        <p:spPr>
          <a:xfrm>
            <a:off x="1156946" y="3080019"/>
            <a:ext cx="1649201" cy="839055"/>
          </a:xfrm>
          <a:custGeom>
            <a:avLst/>
            <a:gdLst>
              <a:gd name="connsiteX0" fmla="*/ 0 w 1591173"/>
              <a:gd name="connsiteY0" fmla="*/ 127294 h 1272938"/>
              <a:gd name="connsiteX1" fmla="*/ 127294 w 1591173"/>
              <a:gd name="connsiteY1" fmla="*/ 0 h 1272938"/>
              <a:gd name="connsiteX2" fmla="*/ 1463879 w 1591173"/>
              <a:gd name="connsiteY2" fmla="*/ 0 h 1272938"/>
              <a:gd name="connsiteX3" fmla="*/ 1591173 w 1591173"/>
              <a:gd name="connsiteY3" fmla="*/ 127294 h 1272938"/>
              <a:gd name="connsiteX4" fmla="*/ 1591173 w 1591173"/>
              <a:gd name="connsiteY4" fmla="*/ 1145644 h 1272938"/>
              <a:gd name="connsiteX5" fmla="*/ 1463879 w 1591173"/>
              <a:gd name="connsiteY5" fmla="*/ 1272938 h 1272938"/>
              <a:gd name="connsiteX6" fmla="*/ 127294 w 1591173"/>
              <a:gd name="connsiteY6" fmla="*/ 1272938 h 1272938"/>
              <a:gd name="connsiteX7" fmla="*/ 0 w 1591173"/>
              <a:gd name="connsiteY7" fmla="*/ 1145644 h 1272938"/>
              <a:gd name="connsiteX8" fmla="*/ 0 w 1591173"/>
              <a:gd name="connsiteY8" fmla="*/ 127294 h 1272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173" h="1272938">
                <a:moveTo>
                  <a:pt x="0" y="127294"/>
                </a:moveTo>
                <a:cubicBezTo>
                  <a:pt x="0" y="56991"/>
                  <a:pt x="56991" y="0"/>
                  <a:pt x="127294" y="0"/>
                </a:cubicBezTo>
                <a:lnTo>
                  <a:pt x="1463879" y="0"/>
                </a:lnTo>
                <a:cubicBezTo>
                  <a:pt x="1534182" y="0"/>
                  <a:pt x="1591173" y="56991"/>
                  <a:pt x="1591173" y="127294"/>
                </a:cubicBezTo>
                <a:lnTo>
                  <a:pt x="1591173" y="1145644"/>
                </a:lnTo>
                <a:cubicBezTo>
                  <a:pt x="1591173" y="1215947"/>
                  <a:pt x="1534182" y="1272938"/>
                  <a:pt x="1463879" y="1272938"/>
                </a:cubicBezTo>
                <a:lnTo>
                  <a:pt x="127294" y="1272938"/>
                </a:lnTo>
                <a:cubicBezTo>
                  <a:pt x="56991" y="1272938"/>
                  <a:pt x="0" y="1215947"/>
                  <a:pt x="0" y="1145644"/>
                </a:cubicBezTo>
                <a:lnTo>
                  <a:pt x="0" y="127294"/>
                </a:lnTo>
                <a:close/>
              </a:path>
            </a:pathLst>
          </a:custGeom>
          <a:solidFill>
            <a:schemeClr val="accent5">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5383" tIns="75383" rIns="75383" bIns="75383"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mj-lt"/>
              </a:rPr>
              <a:t>Sustainability and Wellness</a:t>
            </a:r>
          </a:p>
        </p:txBody>
      </p:sp>
      <p:sp>
        <p:nvSpPr>
          <p:cNvPr id="74" name="Freeform: Shape 73">
            <a:extLst>
              <a:ext uri="{FF2B5EF4-FFF2-40B4-BE49-F238E27FC236}">
                <a16:creationId xmlns:a16="http://schemas.microsoft.com/office/drawing/2014/main" id="{009A56DB-B646-4BBE-BF41-0F2D7FAECF66}"/>
              </a:ext>
            </a:extLst>
          </p:cNvPr>
          <p:cNvSpPr/>
          <p:nvPr/>
        </p:nvSpPr>
        <p:spPr>
          <a:xfrm>
            <a:off x="9590302" y="3080019"/>
            <a:ext cx="1649201" cy="839055"/>
          </a:xfrm>
          <a:custGeom>
            <a:avLst/>
            <a:gdLst>
              <a:gd name="connsiteX0" fmla="*/ 0 w 1591173"/>
              <a:gd name="connsiteY0" fmla="*/ 127294 h 1272938"/>
              <a:gd name="connsiteX1" fmla="*/ 127294 w 1591173"/>
              <a:gd name="connsiteY1" fmla="*/ 0 h 1272938"/>
              <a:gd name="connsiteX2" fmla="*/ 1463879 w 1591173"/>
              <a:gd name="connsiteY2" fmla="*/ 0 h 1272938"/>
              <a:gd name="connsiteX3" fmla="*/ 1591173 w 1591173"/>
              <a:gd name="connsiteY3" fmla="*/ 127294 h 1272938"/>
              <a:gd name="connsiteX4" fmla="*/ 1591173 w 1591173"/>
              <a:gd name="connsiteY4" fmla="*/ 1145644 h 1272938"/>
              <a:gd name="connsiteX5" fmla="*/ 1463879 w 1591173"/>
              <a:gd name="connsiteY5" fmla="*/ 1272938 h 1272938"/>
              <a:gd name="connsiteX6" fmla="*/ 127294 w 1591173"/>
              <a:gd name="connsiteY6" fmla="*/ 1272938 h 1272938"/>
              <a:gd name="connsiteX7" fmla="*/ 0 w 1591173"/>
              <a:gd name="connsiteY7" fmla="*/ 1145644 h 1272938"/>
              <a:gd name="connsiteX8" fmla="*/ 0 w 1591173"/>
              <a:gd name="connsiteY8" fmla="*/ 127294 h 1272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173" h="1272938">
                <a:moveTo>
                  <a:pt x="0" y="127294"/>
                </a:moveTo>
                <a:cubicBezTo>
                  <a:pt x="0" y="56991"/>
                  <a:pt x="56991" y="0"/>
                  <a:pt x="127294" y="0"/>
                </a:cubicBezTo>
                <a:lnTo>
                  <a:pt x="1463879" y="0"/>
                </a:lnTo>
                <a:cubicBezTo>
                  <a:pt x="1534182" y="0"/>
                  <a:pt x="1591173" y="56991"/>
                  <a:pt x="1591173" y="127294"/>
                </a:cubicBezTo>
                <a:lnTo>
                  <a:pt x="1591173" y="1145644"/>
                </a:lnTo>
                <a:cubicBezTo>
                  <a:pt x="1591173" y="1215947"/>
                  <a:pt x="1534182" y="1272938"/>
                  <a:pt x="1463879" y="1272938"/>
                </a:cubicBezTo>
                <a:lnTo>
                  <a:pt x="127294" y="1272938"/>
                </a:lnTo>
                <a:cubicBezTo>
                  <a:pt x="56991" y="1272938"/>
                  <a:pt x="0" y="1215947"/>
                  <a:pt x="0" y="1145644"/>
                </a:cubicBezTo>
                <a:lnTo>
                  <a:pt x="0" y="127294"/>
                </a:lnTo>
                <a:close/>
              </a:path>
            </a:pathLst>
          </a:custGeom>
          <a:solidFill>
            <a:srgbClr val="E3A979"/>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5383" tIns="75383" rIns="75383" bIns="75383"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mj-lt"/>
              </a:rPr>
              <a:t>New Typologies</a:t>
            </a:r>
          </a:p>
        </p:txBody>
      </p:sp>
      <p:sp>
        <p:nvSpPr>
          <p:cNvPr id="20" name="Title 3">
            <a:extLst>
              <a:ext uri="{FF2B5EF4-FFF2-40B4-BE49-F238E27FC236}">
                <a16:creationId xmlns:a16="http://schemas.microsoft.com/office/drawing/2014/main" id="{267864F7-F277-4CFB-AC94-8F1BE79B1528}"/>
              </a:ext>
            </a:extLst>
          </p:cNvPr>
          <p:cNvSpPr>
            <a:spLocks noGrp="1"/>
          </p:cNvSpPr>
          <p:nvPr>
            <p:ph type="title"/>
          </p:nvPr>
        </p:nvSpPr>
        <p:spPr>
          <a:xfrm>
            <a:off x="838200" y="365125"/>
            <a:ext cx="10515600" cy="574675"/>
          </a:xfrm>
        </p:spPr>
        <p:txBody>
          <a:bodyPr/>
          <a:lstStyle/>
          <a:p>
            <a:r>
              <a:rPr lang="es-ES" dirty="0"/>
              <a:t>MARKET TRENDS</a:t>
            </a:r>
            <a:endParaRPr lang="en-US" dirty="0"/>
          </a:p>
        </p:txBody>
      </p:sp>
      <p:pic>
        <p:nvPicPr>
          <p:cNvPr id="5" name="Picture 4" descr="A picture containing text&#10;&#10;Description automatically generated">
            <a:extLst>
              <a:ext uri="{FF2B5EF4-FFF2-40B4-BE49-F238E27FC236}">
                <a16:creationId xmlns:a16="http://schemas.microsoft.com/office/drawing/2014/main" id="{F9B4687A-D078-4951-A33E-C7543B14730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12235" y="4561309"/>
            <a:ext cx="2698440" cy="1724025"/>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63E271DE-CBB9-4828-9B38-D4D1C121ECE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2758" y="4561309"/>
            <a:ext cx="2722522" cy="1724025"/>
          </a:xfrm>
          <a:prstGeom prst="rect">
            <a:avLst/>
          </a:prstGeom>
        </p:spPr>
      </p:pic>
      <p:sp>
        <p:nvSpPr>
          <p:cNvPr id="16" name="Freeform: Shape 15">
            <a:extLst>
              <a:ext uri="{FF2B5EF4-FFF2-40B4-BE49-F238E27FC236}">
                <a16:creationId xmlns:a16="http://schemas.microsoft.com/office/drawing/2014/main" id="{CD496223-CD8D-4C19-BA0D-D817941BD7F4}"/>
              </a:ext>
            </a:extLst>
          </p:cNvPr>
          <p:cNvSpPr/>
          <p:nvPr/>
        </p:nvSpPr>
        <p:spPr>
          <a:xfrm>
            <a:off x="3949857" y="3080019"/>
            <a:ext cx="1649201" cy="839055"/>
          </a:xfrm>
          <a:custGeom>
            <a:avLst/>
            <a:gdLst>
              <a:gd name="connsiteX0" fmla="*/ 0 w 1591173"/>
              <a:gd name="connsiteY0" fmla="*/ 127294 h 1272938"/>
              <a:gd name="connsiteX1" fmla="*/ 127294 w 1591173"/>
              <a:gd name="connsiteY1" fmla="*/ 0 h 1272938"/>
              <a:gd name="connsiteX2" fmla="*/ 1463879 w 1591173"/>
              <a:gd name="connsiteY2" fmla="*/ 0 h 1272938"/>
              <a:gd name="connsiteX3" fmla="*/ 1591173 w 1591173"/>
              <a:gd name="connsiteY3" fmla="*/ 127294 h 1272938"/>
              <a:gd name="connsiteX4" fmla="*/ 1591173 w 1591173"/>
              <a:gd name="connsiteY4" fmla="*/ 1145644 h 1272938"/>
              <a:gd name="connsiteX5" fmla="*/ 1463879 w 1591173"/>
              <a:gd name="connsiteY5" fmla="*/ 1272938 h 1272938"/>
              <a:gd name="connsiteX6" fmla="*/ 127294 w 1591173"/>
              <a:gd name="connsiteY6" fmla="*/ 1272938 h 1272938"/>
              <a:gd name="connsiteX7" fmla="*/ 0 w 1591173"/>
              <a:gd name="connsiteY7" fmla="*/ 1145644 h 1272938"/>
              <a:gd name="connsiteX8" fmla="*/ 0 w 1591173"/>
              <a:gd name="connsiteY8" fmla="*/ 127294 h 1272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173" h="1272938">
                <a:moveTo>
                  <a:pt x="0" y="127294"/>
                </a:moveTo>
                <a:cubicBezTo>
                  <a:pt x="0" y="56991"/>
                  <a:pt x="56991" y="0"/>
                  <a:pt x="127294" y="0"/>
                </a:cubicBezTo>
                <a:lnTo>
                  <a:pt x="1463879" y="0"/>
                </a:lnTo>
                <a:cubicBezTo>
                  <a:pt x="1534182" y="0"/>
                  <a:pt x="1591173" y="56991"/>
                  <a:pt x="1591173" y="127294"/>
                </a:cubicBezTo>
                <a:lnTo>
                  <a:pt x="1591173" y="1145644"/>
                </a:lnTo>
                <a:cubicBezTo>
                  <a:pt x="1591173" y="1215947"/>
                  <a:pt x="1534182" y="1272938"/>
                  <a:pt x="1463879" y="1272938"/>
                </a:cubicBezTo>
                <a:lnTo>
                  <a:pt x="127294" y="1272938"/>
                </a:lnTo>
                <a:cubicBezTo>
                  <a:pt x="56991" y="1272938"/>
                  <a:pt x="0" y="1215947"/>
                  <a:pt x="0" y="1145644"/>
                </a:cubicBezTo>
                <a:lnTo>
                  <a:pt x="0" y="127294"/>
                </a:lnTo>
                <a:close/>
              </a:path>
            </a:pathLst>
          </a:custGeom>
          <a:solidFill>
            <a:schemeClr val="bg1">
              <a:lumMod val="6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5383" tIns="75383" rIns="75383" bIns="75383" numCol="1" spcCol="1270" anchor="ctr" anchorCtr="0">
            <a:noAutofit/>
          </a:bodyPr>
          <a:lstStyle/>
          <a:p>
            <a:pPr marL="0" lvl="0" indent="0" algn="ctr" defTabSz="889000">
              <a:lnSpc>
                <a:spcPct val="90000"/>
              </a:lnSpc>
              <a:spcBef>
                <a:spcPct val="0"/>
              </a:spcBef>
              <a:spcAft>
                <a:spcPct val="35000"/>
              </a:spcAft>
              <a:buNone/>
            </a:pPr>
            <a:r>
              <a:rPr lang="en-US" sz="2000" dirty="0">
                <a:latin typeface="+mj-lt"/>
              </a:rPr>
              <a:t>New Technologies</a:t>
            </a:r>
            <a:endParaRPr lang="en-US" sz="2000" kern="1200" dirty="0">
              <a:latin typeface="+mj-lt"/>
            </a:endParaRPr>
          </a:p>
        </p:txBody>
      </p:sp>
      <p:pic>
        <p:nvPicPr>
          <p:cNvPr id="17" name="Picture 16" descr="A picture containing outdoor, building, city, apartment building&#10;&#10;Description automatically generated">
            <a:extLst>
              <a:ext uri="{FF2B5EF4-FFF2-40B4-BE49-F238E27FC236}">
                <a16:creationId xmlns:a16="http://schemas.microsoft.com/office/drawing/2014/main" id="{DBD4545C-0C9F-4581-BE91-E4400AAA0AE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71710" y="4561309"/>
            <a:ext cx="2657475" cy="1724025"/>
          </a:xfrm>
          <a:prstGeom prst="rect">
            <a:avLst/>
          </a:prstGeom>
        </p:spPr>
      </p:pic>
      <p:sp>
        <p:nvSpPr>
          <p:cNvPr id="18" name="Freeform: Shape 17">
            <a:extLst>
              <a:ext uri="{FF2B5EF4-FFF2-40B4-BE49-F238E27FC236}">
                <a16:creationId xmlns:a16="http://schemas.microsoft.com/office/drawing/2014/main" id="{87B2E7E7-8440-4717-B011-7591C9308CAC}"/>
              </a:ext>
            </a:extLst>
          </p:cNvPr>
          <p:cNvSpPr/>
          <p:nvPr/>
        </p:nvSpPr>
        <p:spPr>
          <a:xfrm>
            <a:off x="6774267" y="3077202"/>
            <a:ext cx="1649201" cy="839055"/>
          </a:xfrm>
          <a:custGeom>
            <a:avLst/>
            <a:gdLst>
              <a:gd name="connsiteX0" fmla="*/ 0 w 1591173"/>
              <a:gd name="connsiteY0" fmla="*/ 127294 h 1272938"/>
              <a:gd name="connsiteX1" fmla="*/ 127294 w 1591173"/>
              <a:gd name="connsiteY1" fmla="*/ 0 h 1272938"/>
              <a:gd name="connsiteX2" fmla="*/ 1463879 w 1591173"/>
              <a:gd name="connsiteY2" fmla="*/ 0 h 1272938"/>
              <a:gd name="connsiteX3" fmla="*/ 1591173 w 1591173"/>
              <a:gd name="connsiteY3" fmla="*/ 127294 h 1272938"/>
              <a:gd name="connsiteX4" fmla="*/ 1591173 w 1591173"/>
              <a:gd name="connsiteY4" fmla="*/ 1145644 h 1272938"/>
              <a:gd name="connsiteX5" fmla="*/ 1463879 w 1591173"/>
              <a:gd name="connsiteY5" fmla="*/ 1272938 h 1272938"/>
              <a:gd name="connsiteX6" fmla="*/ 127294 w 1591173"/>
              <a:gd name="connsiteY6" fmla="*/ 1272938 h 1272938"/>
              <a:gd name="connsiteX7" fmla="*/ 0 w 1591173"/>
              <a:gd name="connsiteY7" fmla="*/ 1145644 h 1272938"/>
              <a:gd name="connsiteX8" fmla="*/ 0 w 1591173"/>
              <a:gd name="connsiteY8" fmla="*/ 127294 h 1272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173" h="1272938">
                <a:moveTo>
                  <a:pt x="0" y="127294"/>
                </a:moveTo>
                <a:cubicBezTo>
                  <a:pt x="0" y="56991"/>
                  <a:pt x="56991" y="0"/>
                  <a:pt x="127294" y="0"/>
                </a:cubicBezTo>
                <a:lnTo>
                  <a:pt x="1463879" y="0"/>
                </a:lnTo>
                <a:cubicBezTo>
                  <a:pt x="1534182" y="0"/>
                  <a:pt x="1591173" y="56991"/>
                  <a:pt x="1591173" y="127294"/>
                </a:cubicBezTo>
                <a:lnTo>
                  <a:pt x="1591173" y="1145644"/>
                </a:lnTo>
                <a:cubicBezTo>
                  <a:pt x="1591173" y="1215947"/>
                  <a:pt x="1534182" y="1272938"/>
                  <a:pt x="1463879" y="1272938"/>
                </a:cubicBezTo>
                <a:lnTo>
                  <a:pt x="127294" y="1272938"/>
                </a:lnTo>
                <a:cubicBezTo>
                  <a:pt x="56991" y="1272938"/>
                  <a:pt x="0" y="1215947"/>
                  <a:pt x="0" y="1145644"/>
                </a:cubicBezTo>
                <a:lnTo>
                  <a:pt x="0" y="127294"/>
                </a:lnTo>
                <a:close/>
              </a:path>
            </a:pathLst>
          </a:custGeom>
          <a:solidFill>
            <a:schemeClr val="accent2">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5383" tIns="75383" rIns="75383" bIns="75383"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mj-lt"/>
              </a:rPr>
              <a:t>New Work/Lifestyle</a:t>
            </a:r>
          </a:p>
        </p:txBody>
      </p:sp>
      <p:pic>
        <p:nvPicPr>
          <p:cNvPr id="19" name="Picture 18" descr="A picture containing text, person, person, suit&#10;&#10;Description automatically generated">
            <a:extLst>
              <a:ext uri="{FF2B5EF4-FFF2-40B4-BE49-F238E27FC236}">
                <a16:creationId xmlns:a16="http://schemas.microsoft.com/office/drawing/2014/main" id="{C5B454BD-BFF2-481B-B301-F9B24BD2752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08000" y="4558492"/>
            <a:ext cx="2620504" cy="1726842"/>
          </a:xfrm>
          <a:prstGeom prst="rect">
            <a:avLst/>
          </a:prstGeom>
        </p:spPr>
      </p:pic>
    </p:spTree>
    <p:extLst>
      <p:ext uri="{BB962C8B-B14F-4D97-AF65-F5344CB8AC3E}">
        <p14:creationId xmlns:p14="http://schemas.microsoft.com/office/powerpoint/2010/main" val="3311115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4D9E806-4C5E-44DF-96CB-EFBD2FC70F0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2" name="Object 1" hidden="1">
                        <a:extLst>
                          <a:ext uri="{FF2B5EF4-FFF2-40B4-BE49-F238E27FC236}">
                            <a16:creationId xmlns:a16="http://schemas.microsoft.com/office/drawing/2014/main" id="{C4D9E806-4C5E-44DF-96CB-EFBD2FC70F0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5" name="Title 3">
            <a:extLst>
              <a:ext uri="{FF2B5EF4-FFF2-40B4-BE49-F238E27FC236}">
                <a16:creationId xmlns:a16="http://schemas.microsoft.com/office/drawing/2014/main" id="{53032786-9070-4DB0-AAC8-E228CA0EB5B9}"/>
              </a:ext>
            </a:extLst>
          </p:cNvPr>
          <p:cNvSpPr>
            <a:spLocks noGrp="1"/>
          </p:cNvSpPr>
          <p:nvPr>
            <p:ph type="title"/>
          </p:nvPr>
        </p:nvSpPr>
        <p:spPr>
          <a:xfrm>
            <a:off x="4175760" y="2685415"/>
            <a:ext cx="3596640" cy="823595"/>
          </a:xfrm>
        </p:spPr>
        <p:txBody>
          <a:bodyPr>
            <a:noAutofit/>
          </a:bodyPr>
          <a:lstStyle/>
          <a:p>
            <a:r>
              <a:rPr lang="es-ES" sz="7200" dirty="0"/>
              <a:t>WHERE?</a:t>
            </a:r>
            <a:endParaRPr lang="en-US" sz="7200" dirty="0"/>
          </a:p>
        </p:txBody>
      </p:sp>
    </p:spTree>
    <p:extLst>
      <p:ext uri="{BB962C8B-B14F-4D97-AF65-F5344CB8AC3E}">
        <p14:creationId xmlns:p14="http://schemas.microsoft.com/office/powerpoint/2010/main" val="956987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4D9E806-4C5E-44DF-96CB-EFBD2FC70F0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2" name="Object 1" hidden="1">
                        <a:extLst>
                          <a:ext uri="{FF2B5EF4-FFF2-40B4-BE49-F238E27FC236}">
                            <a16:creationId xmlns:a16="http://schemas.microsoft.com/office/drawing/2014/main" id="{C4D9E806-4C5E-44DF-96CB-EFBD2FC70F0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Freeform: Shape 6">
            <a:extLst>
              <a:ext uri="{FF2B5EF4-FFF2-40B4-BE49-F238E27FC236}">
                <a16:creationId xmlns:a16="http://schemas.microsoft.com/office/drawing/2014/main" id="{0486F4BB-F3E9-4DB4-A973-ECF5845B23B1}"/>
              </a:ext>
            </a:extLst>
          </p:cNvPr>
          <p:cNvSpPr/>
          <p:nvPr/>
        </p:nvSpPr>
        <p:spPr>
          <a:xfrm>
            <a:off x="726990" y="5264292"/>
            <a:ext cx="3115961" cy="875145"/>
          </a:xfrm>
          <a:custGeom>
            <a:avLst/>
            <a:gdLst>
              <a:gd name="connsiteX0" fmla="*/ 0 w 1591173"/>
              <a:gd name="connsiteY0" fmla="*/ 127294 h 1272938"/>
              <a:gd name="connsiteX1" fmla="*/ 127294 w 1591173"/>
              <a:gd name="connsiteY1" fmla="*/ 0 h 1272938"/>
              <a:gd name="connsiteX2" fmla="*/ 1463879 w 1591173"/>
              <a:gd name="connsiteY2" fmla="*/ 0 h 1272938"/>
              <a:gd name="connsiteX3" fmla="*/ 1591173 w 1591173"/>
              <a:gd name="connsiteY3" fmla="*/ 127294 h 1272938"/>
              <a:gd name="connsiteX4" fmla="*/ 1591173 w 1591173"/>
              <a:gd name="connsiteY4" fmla="*/ 1145644 h 1272938"/>
              <a:gd name="connsiteX5" fmla="*/ 1463879 w 1591173"/>
              <a:gd name="connsiteY5" fmla="*/ 1272938 h 1272938"/>
              <a:gd name="connsiteX6" fmla="*/ 127294 w 1591173"/>
              <a:gd name="connsiteY6" fmla="*/ 1272938 h 1272938"/>
              <a:gd name="connsiteX7" fmla="*/ 0 w 1591173"/>
              <a:gd name="connsiteY7" fmla="*/ 1145644 h 1272938"/>
              <a:gd name="connsiteX8" fmla="*/ 0 w 1591173"/>
              <a:gd name="connsiteY8" fmla="*/ 127294 h 1272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173" h="1272938">
                <a:moveTo>
                  <a:pt x="0" y="127294"/>
                </a:moveTo>
                <a:cubicBezTo>
                  <a:pt x="0" y="56991"/>
                  <a:pt x="56991" y="0"/>
                  <a:pt x="127294" y="0"/>
                </a:cubicBezTo>
                <a:lnTo>
                  <a:pt x="1463879" y="0"/>
                </a:lnTo>
                <a:cubicBezTo>
                  <a:pt x="1534182" y="0"/>
                  <a:pt x="1591173" y="56991"/>
                  <a:pt x="1591173" y="127294"/>
                </a:cubicBezTo>
                <a:lnTo>
                  <a:pt x="1591173" y="1145644"/>
                </a:lnTo>
                <a:cubicBezTo>
                  <a:pt x="1591173" y="1215947"/>
                  <a:pt x="1534182" y="1272938"/>
                  <a:pt x="1463879" y="1272938"/>
                </a:cubicBezTo>
                <a:lnTo>
                  <a:pt x="127294" y="1272938"/>
                </a:lnTo>
                <a:cubicBezTo>
                  <a:pt x="56991" y="1272938"/>
                  <a:pt x="0" y="1215947"/>
                  <a:pt x="0" y="1145644"/>
                </a:cubicBezTo>
                <a:lnTo>
                  <a:pt x="0" y="12729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5383" tIns="75383" rIns="75383" bIns="75383"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mj-lt"/>
              </a:rPr>
              <a:t>Finance</a:t>
            </a:r>
          </a:p>
        </p:txBody>
      </p:sp>
      <p:sp>
        <p:nvSpPr>
          <p:cNvPr id="25" name="Title 3">
            <a:extLst>
              <a:ext uri="{FF2B5EF4-FFF2-40B4-BE49-F238E27FC236}">
                <a16:creationId xmlns:a16="http://schemas.microsoft.com/office/drawing/2014/main" id="{53032786-9070-4DB0-AAC8-E228CA0EB5B9}"/>
              </a:ext>
            </a:extLst>
          </p:cNvPr>
          <p:cNvSpPr>
            <a:spLocks noGrp="1"/>
          </p:cNvSpPr>
          <p:nvPr>
            <p:ph type="title"/>
          </p:nvPr>
        </p:nvSpPr>
        <p:spPr>
          <a:xfrm>
            <a:off x="838200" y="365125"/>
            <a:ext cx="10515600" cy="574675"/>
          </a:xfrm>
        </p:spPr>
        <p:txBody>
          <a:bodyPr/>
          <a:lstStyle/>
          <a:p>
            <a:r>
              <a:rPr lang="es-ES" dirty="0"/>
              <a:t>CAREER PATHS IN REAL ESTATE</a:t>
            </a:r>
            <a:endParaRPr lang="en-US" dirty="0"/>
          </a:p>
        </p:txBody>
      </p:sp>
      <p:pic>
        <p:nvPicPr>
          <p:cNvPr id="34" name="Picture 33">
            <a:extLst>
              <a:ext uri="{FF2B5EF4-FFF2-40B4-BE49-F238E27FC236}">
                <a16:creationId xmlns:a16="http://schemas.microsoft.com/office/drawing/2014/main" id="{873F3AEF-4779-4F1D-ABF1-0848188941A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15705" y="3435971"/>
            <a:ext cx="1137633" cy="488982"/>
          </a:xfrm>
          <a:prstGeom prst="rect">
            <a:avLst/>
          </a:prstGeom>
        </p:spPr>
      </p:pic>
      <p:pic>
        <p:nvPicPr>
          <p:cNvPr id="35" name="Picture 34">
            <a:extLst>
              <a:ext uri="{FF2B5EF4-FFF2-40B4-BE49-F238E27FC236}">
                <a16:creationId xmlns:a16="http://schemas.microsoft.com/office/drawing/2014/main" id="{05017A57-EF39-4802-B3C9-009BDD08116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68715" y="2552497"/>
            <a:ext cx="1441291" cy="377138"/>
          </a:xfrm>
          <a:prstGeom prst="rect">
            <a:avLst/>
          </a:prstGeom>
        </p:spPr>
      </p:pic>
      <p:pic>
        <p:nvPicPr>
          <p:cNvPr id="37" name="Picture 36" descr="A picture containing drawing&#10;&#10;Description automatically generated">
            <a:extLst>
              <a:ext uri="{FF2B5EF4-FFF2-40B4-BE49-F238E27FC236}">
                <a16:creationId xmlns:a16="http://schemas.microsoft.com/office/drawing/2014/main" id="{1BA11A9E-477E-4EF8-AD04-B794415BBB6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68715" y="1520214"/>
            <a:ext cx="1613698" cy="602681"/>
          </a:xfrm>
          <a:prstGeom prst="rect">
            <a:avLst/>
          </a:prstGeom>
        </p:spPr>
      </p:pic>
      <p:sp>
        <p:nvSpPr>
          <p:cNvPr id="56" name="Freeform: Shape 55">
            <a:extLst>
              <a:ext uri="{FF2B5EF4-FFF2-40B4-BE49-F238E27FC236}">
                <a16:creationId xmlns:a16="http://schemas.microsoft.com/office/drawing/2014/main" id="{4E320F6A-44A2-46EC-B9DC-F728E8BB2490}"/>
              </a:ext>
            </a:extLst>
          </p:cNvPr>
          <p:cNvSpPr/>
          <p:nvPr/>
        </p:nvSpPr>
        <p:spPr>
          <a:xfrm>
            <a:off x="716514" y="4293195"/>
            <a:ext cx="3115961" cy="875145"/>
          </a:xfrm>
          <a:custGeom>
            <a:avLst/>
            <a:gdLst>
              <a:gd name="connsiteX0" fmla="*/ 0 w 1591173"/>
              <a:gd name="connsiteY0" fmla="*/ 127294 h 1272938"/>
              <a:gd name="connsiteX1" fmla="*/ 127294 w 1591173"/>
              <a:gd name="connsiteY1" fmla="*/ 0 h 1272938"/>
              <a:gd name="connsiteX2" fmla="*/ 1463879 w 1591173"/>
              <a:gd name="connsiteY2" fmla="*/ 0 h 1272938"/>
              <a:gd name="connsiteX3" fmla="*/ 1591173 w 1591173"/>
              <a:gd name="connsiteY3" fmla="*/ 127294 h 1272938"/>
              <a:gd name="connsiteX4" fmla="*/ 1591173 w 1591173"/>
              <a:gd name="connsiteY4" fmla="*/ 1145644 h 1272938"/>
              <a:gd name="connsiteX5" fmla="*/ 1463879 w 1591173"/>
              <a:gd name="connsiteY5" fmla="*/ 1272938 h 1272938"/>
              <a:gd name="connsiteX6" fmla="*/ 127294 w 1591173"/>
              <a:gd name="connsiteY6" fmla="*/ 1272938 h 1272938"/>
              <a:gd name="connsiteX7" fmla="*/ 0 w 1591173"/>
              <a:gd name="connsiteY7" fmla="*/ 1145644 h 1272938"/>
              <a:gd name="connsiteX8" fmla="*/ 0 w 1591173"/>
              <a:gd name="connsiteY8" fmla="*/ 127294 h 1272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173" h="1272938">
                <a:moveTo>
                  <a:pt x="0" y="127294"/>
                </a:moveTo>
                <a:cubicBezTo>
                  <a:pt x="0" y="56991"/>
                  <a:pt x="56991" y="0"/>
                  <a:pt x="127294" y="0"/>
                </a:cubicBezTo>
                <a:lnTo>
                  <a:pt x="1463879" y="0"/>
                </a:lnTo>
                <a:cubicBezTo>
                  <a:pt x="1534182" y="0"/>
                  <a:pt x="1591173" y="56991"/>
                  <a:pt x="1591173" y="127294"/>
                </a:cubicBezTo>
                <a:lnTo>
                  <a:pt x="1591173" y="1145644"/>
                </a:lnTo>
                <a:cubicBezTo>
                  <a:pt x="1591173" y="1215947"/>
                  <a:pt x="1534182" y="1272938"/>
                  <a:pt x="1463879" y="1272938"/>
                </a:cubicBezTo>
                <a:lnTo>
                  <a:pt x="127294" y="1272938"/>
                </a:lnTo>
                <a:cubicBezTo>
                  <a:pt x="56991" y="1272938"/>
                  <a:pt x="0" y="1215947"/>
                  <a:pt x="0" y="1145644"/>
                </a:cubicBezTo>
                <a:lnTo>
                  <a:pt x="0" y="12729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5383" tIns="75383" rIns="75383" bIns="75383" numCol="1" spcCol="1270" anchor="ctr" anchorCtr="0">
            <a:noAutofit/>
          </a:bodyPr>
          <a:lstStyle/>
          <a:p>
            <a:pPr marL="0" lvl="0" indent="0" algn="ctr" defTabSz="889000">
              <a:lnSpc>
                <a:spcPct val="90000"/>
              </a:lnSpc>
              <a:spcBef>
                <a:spcPct val="0"/>
              </a:spcBef>
              <a:spcAft>
                <a:spcPct val="35000"/>
              </a:spcAft>
              <a:buNone/>
            </a:pPr>
            <a:r>
              <a:rPr lang="en-US" sz="2000" dirty="0">
                <a:latin typeface="+mj-lt"/>
              </a:rPr>
              <a:t>Corporate</a:t>
            </a:r>
            <a:endParaRPr lang="en-US" sz="2000" kern="1200" dirty="0">
              <a:latin typeface="+mj-lt"/>
            </a:endParaRPr>
          </a:p>
        </p:txBody>
      </p:sp>
      <p:sp>
        <p:nvSpPr>
          <p:cNvPr id="57" name="Freeform: Shape 56">
            <a:extLst>
              <a:ext uri="{FF2B5EF4-FFF2-40B4-BE49-F238E27FC236}">
                <a16:creationId xmlns:a16="http://schemas.microsoft.com/office/drawing/2014/main" id="{D71997F6-9453-4986-B8AE-B5692617DE7A}"/>
              </a:ext>
            </a:extLst>
          </p:cNvPr>
          <p:cNvSpPr/>
          <p:nvPr/>
        </p:nvSpPr>
        <p:spPr>
          <a:xfrm>
            <a:off x="726990" y="3305671"/>
            <a:ext cx="3115961" cy="875145"/>
          </a:xfrm>
          <a:custGeom>
            <a:avLst/>
            <a:gdLst>
              <a:gd name="connsiteX0" fmla="*/ 0 w 1591173"/>
              <a:gd name="connsiteY0" fmla="*/ 127294 h 1272938"/>
              <a:gd name="connsiteX1" fmla="*/ 127294 w 1591173"/>
              <a:gd name="connsiteY1" fmla="*/ 0 h 1272938"/>
              <a:gd name="connsiteX2" fmla="*/ 1463879 w 1591173"/>
              <a:gd name="connsiteY2" fmla="*/ 0 h 1272938"/>
              <a:gd name="connsiteX3" fmla="*/ 1591173 w 1591173"/>
              <a:gd name="connsiteY3" fmla="*/ 127294 h 1272938"/>
              <a:gd name="connsiteX4" fmla="*/ 1591173 w 1591173"/>
              <a:gd name="connsiteY4" fmla="*/ 1145644 h 1272938"/>
              <a:gd name="connsiteX5" fmla="*/ 1463879 w 1591173"/>
              <a:gd name="connsiteY5" fmla="*/ 1272938 h 1272938"/>
              <a:gd name="connsiteX6" fmla="*/ 127294 w 1591173"/>
              <a:gd name="connsiteY6" fmla="*/ 1272938 h 1272938"/>
              <a:gd name="connsiteX7" fmla="*/ 0 w 1591173"/>
              <a:gd name="connsiteY7" fmla="*/ 1145644 h 1272938"/>
              <a:gd name="connsiteX8" fmla="*/ 0 w 1591173"/>
              <a:gd name="connsiteY8" fmla="*/ 127294 h 1272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173" h="1272938">
                <a:moveTo>
                  <a:pt x="0" y="127294"/>
                </a:moveTo>
                <a:cubicBezTo>
                  <a:pt x="0" y="56991"/>
                  <a:pt x="56991" y="0"/>
                  <a:pt x="127294" y="0"/>
                </a:cubicBezTo>
                <a:lnTo>
                  <a:pt x="1463879" y="0"/>
                </a:lnTo>
                <a:cubicBezTo>
                  <a:pt x="1534182" y="0"/>
                  <a:pt x="1591173" y="56991"/>
                  <a:pt x="1591173" y="127294"/>
                </a:cubicBezTo>
                <a:lnTo>
                  <a:pt x="1591173" y="1145644"/>
                </a:lnTo>
                <a:cubicBezTo>
                  <a:pt x="1591173" y="1215947"/>
                  <a:pt x="1534182" y="1272938"/>
                  <a:pt x="1463879" y="1272938"/>
                </a:cubicBezTo>
                <a:lnTo>
                  <a:pt x="127294" y="1272938"/>
                </a:lnTo>
                <a:cubicBezTo>
                  <a:pt x="56991" y="1272938"/>
                  <a:pt x="0" y="1215947"/>
                  <a:pt x="0" y="1145644"/>
                </a:cubicBezTo>
                <a:lnTo>
                  <a:pt x="0" y="12729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5383" tIns="75383" rIns="75383" bIns="75383" numCol="1" spcCol="1270" anchor="ctr" anchorCtr="0">
            <a:noAutofit/>
          </a:bodyPr>
          <a:lstStyle/>
          <a:p>
            <a:pPr marL="0" lvl="0" indent="0" algn="ctr" defTabSz="889000">
              <a:lnSpc>
                <a:spcPct val="90000"/>
              </a:lnSpc>
              <a:spcBef>
                <a:spcPct val="0"/>
              </a:spcBef>
              <a:spcAft>
                <a:spcPct val="35000"/>
              </a:spcAft>
              <a:buNone/>
            </a:pPr>
            <a:r>
              <a:rPr lang="en-US" sz="2000" dirty="0">
                <a:latin typeface="+mj-lt"/>
              </a:rPr>
              <a:t>Consultancy</a:t>
            </a:r>
            <a:endParaRPr lang="en-US" sz="2000" kern="1200" dirty="0">
              <a:latin typeface="+mj-lt"/>
            </a:endParaRPr>
          </a:p>
        </p:txBody>
      </p:sp>
      <p:sp>
        <p:nvSpPr>
          <p:cNvPr id="59" name="Freeform: Shape 58">
            <a:extLst>
              <a:ext uri="{FF2B5EF4-FFF2-40B4-BE49-F238E27FC236}">
                <a16:creationId xmlns:a16="http://schemas.microsoft.com/office/drawing/2014/main" id="{FCA87D7B-FBDF-42C2-9283-262CB6C0CC13}"/>
              </a:ext>
            </a:extLst>
          </p:cNvPr>
          <p:cNvSpPr/>
          <p:nvPr/>
        </p:nvSpPr>
        <p:spPr>
          <a:xfrm>
            <a:off x="726990" y="1347050"/>
            <a:ext cx="3115961" cy="875145"/>
          </a:xfrm>
          <a:custGeom>
            <a:avLst/>
            <a:gdLst>
              <a:gd name="connsiteX0" fmla="*/ 0 w 1591173"/>
              <a:gd name="connsiteY0" fmla="*/ 127294 h 1272938"/>
              <a:gd name="connsiteX1" fmla="*/ 127294 w 1591173"/>
              <a:gd name="connsiteY1" fmla="*/ 0 h 1272938"/>
              <a:gd name="connsiteX2" fmla="*/ 1463879 w 1591173"/>
              <a:gd name="connsiteY2" fmla="*/ 0 h 1272938"/>
              <a:gd name="connsiteX3" fmla="*/ 1591173 w 1591173"/>
              <a:gd name="connsiteY3" fmla="*/ 127294 h 1272938"/>
              <a:gd name="connsiteX4" fmla="*/ 1591173 w 1591173"/>
              <a:gd name="connsiteY4" fmla="*/ 1145644 h 1272938"/>
              <a:gd name="connsiteX5" fmla="*/ 1463879 w 1591173"/>
              <a:gd name="connsiteY5" fmla="*/ 1272938 h 1272938"/>
              <a:gd name="connsiteX6" fmla="*/ 127294 w 1591173"/>
              <a:gd name="connsiteY6" fmla="*/ 1272938 h 1272938"/>
              <a:gd name="connsiteX7" fmla="*/ 0 w 1591173"/>
              <a:gd name="connsiteY7" fmla="*/ 1145644 h 1272938"/>
              <a:gd name="connsiteX8" fmla="*/ 0 w 1591173"/>
              <a:gd name="connsiteY8" fmla="*/ 127294 h 1272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173" h="1272938">
                <a:moveTo>
                  <a:pt x="0" y="127294"/>
                </a:moveTo>
                <a:cubicBezTo>
                  <a:pt x="0" y="56991"/>
                  <a:pt x="56991" y="0"/>
                  <a:pt x="127294" y="0"/>
                </a:cubicBezTo>
                <a:lnTo>
                  <a:pt x="1463879" y="0"/>
                </a:lnTo>
                <a:cubicBezTo>
                  <a:pt x="1534182" y="0"/>
                  <a:pt x="1591173" y="56991"/>
                  <a:pt x="1591173" y="127294"/>
                </a:cubicBezTo>
                <a:lnTo>
                  <a:pt x="1591173" y="1145644"/>
                </a:lnTo>
                <a:cubicBezTo>
                  <a:pt x="1591173" y="1215947"/>
                  <a:pt x="1534182" y="1272938"/>
                  <a:pt x="1463879" y="1272938"/>
                </a:cubicBezTo>
                <a:lnTo>
                  <a:pt x="127294" y="1272938"/>
                </a:lnTo>
                <a:cubicBezTo>
                  <a:pt x="56991" y="1272938"/>
                  <a:pt x="0" y="1215947"/>
                  <a:pt x="0" y="1145644"/>
                </a:cubicBezTo>
                <a:lnTo>
                  <a:pt x="0" y="127294"/>
                </a:lnTo>
                <a:close/>
              </a:path>
            </a:pathLst>
          </a:custGeom>
          <a:solidFill>
            <a:srgbClr val="1CADE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5383" tIns="75383" rIns="75383" bIns="75383" numCol="1" spcCol="1270" anchor="ctr" anchorCtr="0">
            <a:noAutofit/>
          </a:bodyPr>
          <a:lstStyle/>
          <a:p>
            <a:pPr marL="0" lvl="0" indent="0" algn="ctr" defTabSz="889000">
              <a:lnSpc>
                <a:spcPct val="90000"/>
              </a:lnSpc>
              <a:spcBef>
                <a:spcPct val="0"/>
              </a:spcBef>
              <a:spcAft>
                <a:spcPct val="35000"/>
              </a:spcAft>
              <a:buNone/>
            </a:pPr>
            <a:r>
              <a:rPr lang="en-US" sz="2000" dirty="0">
                <a:latin typeface="+mj-lt"/>
              </a:rPr>
              <a:t>Developer/Contractor</a:t>
            </a:r>
            <a:endParaRPr lang="en-US" sz="2000" kern="1200" dirty="0">
              <a:latin typeface="+mj-lt"/>
            </a:endParaRPr>
          </a:p>
        </p:txBody>
      </p:sp>
      <p:pic>
        <p:nvPicPr>
          <p:cNvPr id="39" name="Picture 38" descr="A close up of a logo&#10;&#10;Description automatically generated">
            <a:extLst>
              <a:ext uri="{FF2B5EF4-FFF2-40B4-BE49-F238E27FC236}">
                <a16:creationId xmlns:a16="http://schemas.microsoft.com/office/drawing/2014/main" id="{0B98A6A8-5CED-4B64-93F6-279510FB6461}"/>
              </a:ext>
            </a:extLst>
          </p:cNvPr>
          <p:cNvPicPr>
            <a:picLocks noChangeAspect="1"/>
          </p:cNvPicPr>
          <p:nvPr/>
        </p:nvPicPr>
        <p:blipFill rotWithShape="1">
          <a:blip r:embed="rId9">
            <a:extLst>
              <a:ext uri="{28A0092B-C50C-407E-A947-70E740481C1C}">
                <a14:useLocalDpi xmlns:a14="http://schemas.microsoft.com/office/drawing/2010/main" val="0"/>
              </a:ext>
            </a:extLst>
          </a:blip>
          <a:srcRect l="10142" t="18499" r="13046" b="20284"/>
          <a:stretch/>
        </p:blipFill>
        <p:spPr>
          <a:xfrm>
            <a:off x="8882628" y="3131774"/>
            <a:ext cx="1014383" cy="808443"/>
          </a:xfrm>
          <a:prstGeom prst="rect">
            <a:avLst/>
          </a:prstGeom>
        </p:spPr>
      </p:pic>
      <p:pic>
        <p:nvPicPr>
          <p:cNvPr id="45" name="Picture 44" descr="A picture containing drawing&#10;&#10;Description automatically generated">
            <a:extLst>
              <a:ext uri="{FF2B5EF4-FFF2-40B4-BE49-F238E27FC236}">
                <a16:creationId xmlns:a16="http://schemas.microsoft.com/office/drawing/2014/main" id="{E3D940BE-09C8-455C-BECC-3BE33747F7F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683887" y="5509993"/>
            <a:ext cx="1816774" cy="438257"/>
          </a:xfrm>
          <a:prstGeom prst="rect">
            <a:avLst/>
          </a:prstGeom>
        </p:spPr>
      </p:pic>
      <p:pic>
        <p:nvPicPr>
          <p:cNvPr id="46" name="Picture 45" descr="A picture containing drawing&#10;&#10;Description automatically generated">
            <a:extLst>
              <a:ext uri="{FF2B5EF4-FFF2-40B4-BE49-F238E27FC236}">
                <a16:creationId xmlns:a16="http://schemas.microsoft.com/office/drawing/2014/main" id="{9905E416-1670-4859-A470-EED4CAB0200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860282" y="5265755"/>
            <a:ext cx="1795526" cy="995956"/>
          </a:xfrm>
          <a:prstGeom prst="rect">
            <a:avLst/>
          </a:prstGeom>
        </p:spPr>
      </p:pic>
      <p:pic>
        <p:nvPicPr>
          <p:cNvPr id="49" name="Picture 48" descr="A picture containing drawing&#10;&#10;Description automatically generated">
            <a:extLst>
              <a:ext uri="{FF2B5EF4-FFF2-40B4-BE49-F238E27FC236}">
                <a16:creationId xmlns:a16="http://schemas.microsoft.com/office/drawing/2014/main" id="{EDD4A94A-2FFF-485B-87C2-5113908F5E4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068715" y="5414588"/>
            <a:ext cx="1830929" cy="662320"/>
          </a:xfrm>
          <a:prstGeom prst="rect">
            <a:avLst/>
          </a:prstGeom>
        </p:spPr>
      </p:pic>
      <p:pic>
        <p:nvPicPr>
          <p:cNvPr id="50" name="Picture 49" descr="A picture containing food&#10;&#10;Description automatically generated">
            <a:extLst>
              <a:ext uri="{FF2B5EF4-FFF2-40B4-BE49-F238E27FC236}">
                <a16:creationId xmlns:a16="http://schemas.microsoft.com/office/drawing/2014/main" id="{6B57CB12-198E-49D2-ABC3-558F45A8E034}"/>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804376" y="2996069"/>
            <a:ext cx="1931449" cy="1297126"/>
          </a:xfrm>
          <a:prstGeom prst="rect">
            <a:avLst/>
          </a:prstGeom>
        </p:spPr>
      </p:pic>
      <p:pic>
        <p:nvPicPr>
          <p:cNvPr id="51" name="Picture 50" descr="A picture containing light&#10;&#10;Description automatically generated">
            <a:extLst>
              <a:ext uri="{FF2B5EF4-FFF2-40B4-BE49-F238E27FC236}">
                <a16:creationId xmlns:a16="http://schemas.microsoft.com/office/drawing/2014/main" id="{1747EF7A-9A09-49E8-BAE3-6F1E6B3F3775}"/>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894205" y="4120822"/>
            <a:ext cx="1862254" cy="1047518"/>
          </a:xfrm>
          <a:prstGeom prst="rect">
            <a:avLst/>
          </a:prstGeom>
        </p:spPr>
      </p:pic>
      <p:pic>
        <p:nvPicPr>
          <p:cNvPr id="52" name="Picture 2" descr="Image result for Amazon">
            <a:extLst>
              <a:ext uri="{FF2B5EF4-FFF2-40B4-BE49-F238E27FC236}">
                <a16:creationId xmlns:a16="http://schemas.microsoft.com/office/drawing/2014/main" id="{F085894E-803A-429C-AC89-05D5A7EBE65A}"/>
              </a:ext>
            </a:extLst>
          </p:cNvPr>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l="7942" t="35726" r="8819" b="36106"/>
          <a:stretch/>
        </p:blipFill>
        <p:spPr bwMode="auto">
          <a:xfrm>
            <a:off x="8987167" y="4404307"/>
            <a:ext cx="2133319" cy="690462"/>
          </a:xfrm>
          <a:prstGeom prst="rect">
            <a:avLst/>
          </a:prstGeom>
          <a:noFill/>
          <a:extLst>
            <a:ext uri="{909E8E84-426E-40DD-AFC4-6F175D3DCCD1}">
              <a14:hiddenFill xmlns:a14="http://schemas.microsoft.com/office/drawing/2010/main">
                <a:solidFill>
                  <a:srgbClr val="FFFFFF"/>
                </a:solidFill>
              </a14:hiddenFill>
            </a:ext>
          </a:extLst>
        </p:spPr>
      </p:pic>
      <p:sp>
        <p:nvSpPr>
          <p:cNvPr id="54" name="Freeform: Shape 53">
            <a:extLst>
              <a:ext uri="{FF2B5EF4-FFF2-40B4-BE49-F238E27FC236}">
                <a16:creationId xmlns:a16="http://schemas.microsoft.com/office/drawing/2014/main" id="{D2662090-26D2-400A-B534-9ECE75FB9663}"/>
              </a:ext>
            </a:extLst>
          </p:cNvPr>
          <p:cNvSpPr/>
          <p:nvPr/>
        </p:nvSpPr>
        <p:spPr>
          <a:xfrm>
            <a:off x="741704" y="2337583"/>
            <a:ext cx="3115961" cy="875145"/>
          </a:xfrm>
          <a:custGeom>
            <a:avLst/>
            <a:gdLst>
              <a:gd name="connsiteX0" fmla="*/ 0 w 1591173"/>
              <a:gd name="connsiteY0" fmla="*/ 127294 h 1272938"/>
              <a:gd name="connsiteX1" fmla="*/ 127294 w 1591173"/>
              <a:gd name="connsiteY1" fmla="*/ 0 h 1272938"/>
              <a:gd name="connsiteX2" fmla="*/ 1463879 w 1591173"/>
              <a:gd name="connsiteY2" fmla="*/ 0 h 1272938"/>
              <a:gd name="connsiteX3" fmla="*/ 1591173 w 1591173"/>
              <a:gd name="connsiteY3" fmla="*/ 127294 h 1272938"/>
              <a:gd name="connsiteX4" fmla="*/ 1591173 w 1591173"/>
              <a:gd name="connsiteY4" fmla="*/ 1145644 h 1272938"/>
              <a:gd name="connsiteX5" fmla="*/ 1463879 w 1591173"/>
              <a:gd name="connsiteY5" fmla="*/ 1272938 h 1272938"/>
              <a:gd name="connsiteX6" fmla="*/ 127294 w 1591173"/>
              <a:gd name="connsiteY6" fmla="*/ 1272938 h 1272938"/>
              <a:gd name="connsiteX7" fmla="*/ 0 w 1591173"/>
              <a:gd name="connsiteY7" fmla="*/ 1145644 h 1272938"/>
              <a:gd name="connsiteX8" fmla="*/ 0 w 1591173"/>
              <a:gd name="connsiteY8" fmla="*/ 127294 h 1272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173" h="1272938">
                <a:moveTo>
                  <a:pt x="0" y="127294"/>
                </a:moveTo>
                <a:cubicBezTo>
                  <a:pt x="0" y="56991"/>
                  <a:pt x="56991" y="0"/>
                  <a:pt x="127294" y="0"/>
                </a:cubicBezTo>
                <a:lnTo>
                  <a:pt x="1463879" y="0"/>
                </a:lnTo>
                <a:cubicBezTo>
                  <a:pt x="1534182" y="0"/>
                  <a:pt x="1591173" y="56991"/>
                  <a:pt x="1591173" y="127294"/>
                </a:cubicBezTo>
                <a:lnTo>
                  <a:pt x="1591173" y="1145644"/>
                </a:lnTo>
                <a:cubicBezTo>
                  <a:pt x="1591173" y="1215947"/>
                  <a:pt x="1534182" y="1272938"/>
                  <a:pt x="1463879" y="1272938"/>
                </a:cubicBezTo>
                <a:lnTo>
                  <a:pt x="127294" y="1272938"/>
                </a:lnTo>
                <a:cubicBezTo>
                  <a:pt x="56991" y="1272938"/>
                  <a:pt x="0" y="1215947"/>
                  <a:pt x="0" y="1145644"/>
                </a:cubicBezTo>
                <a:lnTo>
                  <a:pt x="0" y="12729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5383" tIns="75383" rIns="75383" bIns="75383"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mj-lt"/>
              </a:rPr>
              <a:t>Brokerage/Servicers</a:t>
            </a:r>
          </a:p>
        </p:txBody>
      </p:sp>
      <p:pic>
        <p:nvPicPr>
          <p:cNvPr id="58" name="Picture 57" descr="A picture containing drawing, food&#10;&#10;Description automatically generated">
            <a:extLst>
              <a:ext uri="{FF2B5EF4-FFF2-40B4-BE49-F238E27FC236}">
                <a16:creationId xmlns:a16="http://schemas.microsoft.com/office/drawing/2014/main" id="{5F3F2BBD-6CD4-4742-8606-97444EC04C18}"/>
              </a:ext>
            </a:extLst>
          </p:cNvPr>
          <p:cNvPicPr>
            <a:picLocks noChangeAspect="1"/>
          </p:cNvPicPr>
          <p:nvPr/>
        </p:nvPicPr>
        <p:blipFill rotWithShape="1">
          <a:blip r:embed="rId16">
            <a:extLst>
              <a:ext uri="{28A0092B-C50C-407E-A947-70E740481C1C}">
                <a14:useLocalDpi xmlns:a14="http://schemas.microsoft.com/office/drawing/2010/main" val="0"/>
              </a:ext>
            </a:extLst>
          </a:blip>
          <a:srcRect t="56984" r="-99" b="1"/>
          <a:stretch/>
        </p:blipFill>
        <p:spPr>
          <a:xfrm>
            <a:off x="5724454" y="3442343"/>
            <a:ext cx="1027682" cy="441628"/>
          </a:xfrm>
          <a:prstGeom prst="rect">
            <a:avLst/>
          </a:prstGeom>
        </p:spPr>
      </p:pic>
      <p:pic>
        <p:nvPicPr>
          <p:cNvPr id="23" name="Picture 22" descr="A picture containing room&#10;&#10;Description automatically generated">
            <a:extLst>
              <a:ext uri="{FF2B5EF4-FFF2-40B4-BE49-F238E27FC236}">
                <a16:creationId xmlns:a16="http://schemas.microsoft.com/office/drawing/2014/main" id="{8B7A7A86-ED4C-44E2-AA24-CADE24C86410}"/>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384889" y="4219298"/>
            <a:ext cx="1014382" cy="1014382"/>
          </a:xfrm>
          <a:prstGeom prst="rect">
            <a:avLst/>
          </a:prstGeom>
        </p:spPr>
      </p:pic>
      <p:pic>
        <p:nvPicPr>
          <p:cNvPr id="24" name="Picture 23" descr="A picture containing drawing&#10;&#10;Description automatically generated">
            <a:extLst>
              <a:ext uri="{FF2B5EF4-FFF2-40B4-BE49-F238E27FC236}">
                <a16:creationId xmlns:a16="http://schemas.microsoft.com/office/drawing/2014/main" id="{3FBE7DA1-70A2-40B7-B286-7AE28AD038FC}"/>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899644" y="4293195"/>
            <a:ext cx="852492" cy="852492"/>
          </a:xfrm>
          <a:prstGeom prst="rect">
            <a:avLst/>
          </a:prstGeom>
        </p:spPr>
      </p:pic>
      <p:pic>
        <p:nvPicPr>
          <p:cNvPr id="4" name="Picture 3" descr="Logo, company name&#10;&#10;Description automatically generated">
            <a:extLst>
              <a:ext uri="{FF2B5EF4-FFF2-40B4-BE49-F238E27FC236}">
                <a16:creationId xmlns:a16="http://schemas.microsoft.com/office/drawing/2014/main" id="{454D1876-35FA-402A-B1A2-271548A5D88A}"/>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9673139" y="5288563"/>
            <a:ext cx="2253686" cy="719141"/>
          </a:xfrm>
          <a:prstGeom prst="rect">
            <a:avLst/>
          </a:prstGeom>
        </p:spPr>
      </p:pic>
      <p:pic>
        <p:nvPicPr>
          <p:cNvPr id="31" name="Picture 30" descr="Logo&#10;&#10;Description automatically generated">
            <a:extLst>
              <a:ext uri="{FF2B5EF4-FFF2-40B4-BE49-F238E27FC236}">
                <a16:creationId xmlns:a16="http://schemas.microsoft.com/office/drawing/2014/main" id="{BA3A0708-9B1F-477B-B256-46A1BDBBB858}"/>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7923730" y="2429612"/>
            <a:ext cx="1637167" cy="666994"/>
          </a:xfrm>
          <a:prstGeom prst="rect">
            <a:avLst/>
          </a:prstGeom>
        </p:spPr>
      </p:pic>
      <p:pic>
        <p:nvPicPr>
          <p:cNvPr id="33" name="Picture 32">
            <a:extLst>
              <a:ext uri="{FF2B5EF4-FFF2-40B4-BE49-F238E27FC236}">
                <a16:creationId xmlns:a16="http://schemas.microsoft.com/office/drawing/2014/main" id="{067D8B7F-B6FD-4498-9FA0-3E967E9709A8}"/>
              </a:ext>
            </a:extLst>
          </p:cNvPr>
          <p:cNvPicPr>
            <a:picLocks noChangeAspect="1"/>
          </p:cNvPicPr>
          <p:nvPr/>
        </p:nvPicPr>
        <p:blipFill rotWithShape="1">
          <a:blip r:embed="rId21" cstate="print">
            <a:extLst>
              <a:ext uri="{28A0092B-C50C-407E-A947-70E740481C1C}">
                <a14:useLocalDpi xmlns:a14="http://schemas.microsoft.com/office/drawing/2010/main" val="0"/>
              </a:ext>
            </a:extLst>
          </a:blip>
          <a:srcRect t="22014" b="22111"/>
          <a:stretch/>
        </p:blipFill>
        <p:spPr>
          <a:xfrm>
            <a:off x="7223252" y="3350289"/>
            <a:ext cx="1238167" cy="578269"/>
          </a:xfrm>
          <a:prstGeom prst="rect">
            <a:avLst/>
          </a:prstGeom>
        </p:spPr>
      </p:pic>
      <p:pic>
        <p:nvPicPr>
          <p:cNvPr id="36" name="Picture 35" descr="A picture containing table&#10;&#10;Description automatically generated">
            <a:extLst>
              <a:ext uri="{FF2B5EF4-FFF2-40B4-BE49-F238E27FC236}">
                <a16:creationId xmlns:a16="http://schemas.microsoft.com/office/drawing/2014/main" id="{A0FBBBBC-43EE-4B4E-8185-9670B4459EE4}"/>
              </a:ext>
            </a:extLst>
          </p:cNvPr>
          <p:cNvPicPr>
            <a:picLocks noChangeAspect="1"/>
          </p:cNvPicPr>
          <p:nvPr/>
        </p:nvPicPr>
        <p:blipFill rotWithShape="1">
          <a:blip r:embed="rId22" cstate="print">
            <a:extLst>
              <a:ext uri="{28A0092B-C50C-407E-A947-70E740481C1C}">
                <a14:useLocalDpi xmlns:a14="http://schemas.microsoft.com/office/drawing/2010/main" val="0"/>
              </a:ext>
            </a:extLst>
          </a:blip>
          <a:srcRect l="7348" t="33596" r="9435" b="35513"/>
          <a:stretch/>
        </p:blipFill>
        <p:spPr>
          <a:xfrm>
            <a:off x="9897011" y="2533111"/>
            <a:ext cx="1931450" cy="472467"/>
          </a:xfrm>
          <a:prstGeom prst="rect">
            <a:avLst/>
          </a:prstGeom>
        </p:spPr>
      </p:pic>
      <p:pic>
        <p:nvPicPr>
          <p:cNvPr id="41" name="Picture 40" descr="A close up of a sign&#10;&#10;Description automatically generated">
            <a:extLst>
              <a:ext uri="{FF2B5EF4-FFF2-40B4-BE49-F238E27FC236}">
                <a16:creationId xmlns:a16="http://schemas.microsoft.com/office/drawing/2014/main" id="{A1363415-A87B-4D1F-97F4-6BFDE24F83EB}"/>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5763029" y="2470129"/>
            <a:ext cx="1917222" cy="589420"/>
          </a:xfrm>
          <a:prstGeom prst="rect">
            <a:avLst/>
          </a:prstGeom>
        </p:spPr>
      </p:pic>
      <p:pic>
        <p:nvPicPr>
          <p:cNvPr id="9" name="Picture 8" descr="Logo, company name&#10;&#10;Description automatically generated">
            <a:extLst>
              <a:ext uri="{FF2B5EF4-FFF2-40B4-BE49-F238E27FC236}">
                <a16:creationId xmlns:a16="http://schemas.microsoft.com/office/drawing/2014/main" id="{36CF90DC-C96A-4B79-B5D9-7A355DADA322}"/>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5956561" y="1247205"/>
            <a:ext cx="1286460" cy="1002831"/>
          </a:xfrm>
          <a:prstGeom prst="rect">
            <a:avLst/>
          </a:prstGeom>
        </p:spPr>
      </p:pic>
      <p:pic>
        <p:nvPicPr>
          <p:cNvPr id="11" name="Picture 10" descr="Logo, company name&#10;&#10;Description automatically generated">
            <a:extLst>
              <a:ext uri="{FF2B5EF4-FFF2-40B4-BE49-F238E27FC236}">
                <a16:creationId xmlns:a16="http://schemas.microsoft.com/office/drawing/2014/main" id="{F45B2C6A-D18B-4006-BB94-9A7CA21B1BDB}"/>
              </a:ext>
            </a:extLst>
          </p:cNvPr>
          <p:cNvPicPr>
            <a:picLocks noChangeAspect="1"/>
          </p:cNvPicPr>
          <p:nvPr/>
        </p:nvPicPr>
        <p:blipFill rotWithShape="1">
          <a:blip r:embed="rId25">
            <a:extLst>
              <a:ext uri="{28A0092B-C50C-407E-A947-70E740481C1C}">
                <a14:useLocalDpi xmlns:a14="http://schemas.microsoft.com/office/drawing/2010/main" val="0"/>
              </a:ext>
            </a:extLst>
          </a:blip>
          <a:srcRect t="25410" b="28194"/>
          <a:stretch/>
        </p:blipFill>
        <p:spPr>
          <a:xfrm>
            <a:off x="9897011" y="1305363"/>
            <a:ext cx="1838814" cy="853125"/>
          </a:xfrm>
          <a:prstGeom prst="rect">
            <a:avLst/>
          </a:prstGeom>
        </p:spPr>
      </p:pic>
      <p:pic>
        <p:nvPicPr>
          <p:cNvPr id="13" name="Picture 12" descr="Logo, company name&#10;&#10;Description automatically generated">
            <a:extLst>
              <a:ext uri="{FF2B5EF4-FFF2-40B4-BE49-F238E27FC236}">
                <a16:creationId xmlns:a16="http://schemas.microsoft.com/office/drawing/2014/main" id="{4D1B9A0F-076C-45A9-95A9-CA2CF0EC3ED4}"/>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7517169" y="1265583"/>
            <a:ext cx="2150210" cy="1128861"/>
          </a:xfrm>
          <a:prstGeom prst="rect">
            <a:avLst/>
          </a:prstGeom>
        </p:spPr>
      </p:pic>
    </p:spTree>
    <p:extLst>
      <p:ext uri="{BB962C8B-B14F-4D97-AF65-F5344CB8AC3E}">
        <p14:creationId xmlns:p14="http://schemas.microsoft.com/office/powerpoint/2010/main" val="7207125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FF0BA6B7-3273-411C-A916-699D2737F726}"/>
              </a:ext>
            </a:extLst>
          </p:cNvPr>
          <p:cNvSpPr/>
          <p:nvPr/>
        </p:nvSpPr>
        <p:spPr>
          <a:xfrm>
            <a:off x="5621437" y="1339271"/>
            <a:ext cx="5420810" cy="2179433"/>
          </a:xfrm>
          <a:prstGeom prst="roundRect">
            <a:avLst/>
          </a:prstGeom>
          <a:solidFill>
            <a:schemeClr val="accent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7">
            <a:extLst>
              <a:ext uri="{FF2B5EF4-FFF2-40B4-BE49-F238E27FC236}">
                <a16:creationId xmlns:a16="http://schemas.microsoft.com/office/drawing/2014/main" id="{672BAFCD-286D-40F8-B447-E7B8EFAB6A26}"/>
              </a:ext>
            </a:extLst>
          </p:cNvPr>
          <p:cNvSpPr/>
          <p:nvPr/>
        </p:nvSpPr>
        <p:spPr>
          <a:xfrm>
            <a:off x="437687" y="269682"/>
            <a:ext cx="7170580" cy="535531"/>
          </a:xfrm>
          <a:prstGeom prst="rect">
            <a:avLst/>
          </a:prstGeom>
        </p:spPr>
        <p:txBody>
          <a:bodyPr wrap="square">
            <a:spAutoFit/>
          </a:bodyPr>
          <a:lstStyle/>
          <a:p>
            <a:pPr>
              <a:lnSpc>
                <a:spcPct val="90000"/>
              </a:lnSpc>
              <a:spcBef>
                <a:spcPct val="0"/>
              </a:spcBef>
            </a:pPr>
            <a:r>
              <a:rPr lang="es-ES" sz="3200" b="1" dirty="0">
                <a:solidFill>
                  <a:srgbClr val="003091"/>
                </a:solidFill>
                <a:latin typeface="Calibri Light" panose="020F0302020204030204" pitchFamily="34" charset="0"/>
              </a:rPr>
              <a:t>DEVELOPER/CONTRACTOR</a:t>
            </a:r>
          </a:p>
        </p:txBody>
      </p:sp>
      <p:sp>
        <p:nvSpPr>
          <p:cNvPr id="7" name="TextBox 51">
            <a:extLst>
              <a:ext uri="{FF2B5EF4-FFF2-40B4-BE49-F238E27FC236}">
                <a16:creationId xmlns:a16="http://schemas.microsoft.com/office/drawing/2014/main" id="{CE662F3B-C8FF-4BA2-A23E-77A7C03DD977}"/>
              </a:ext>
            </a:extLst>
          </p:cNvPr>
          <p:cNvSpPr txBox="1"/>
          <p:nvPr/>
        </p:nvSpPr>
        <p:spPr>
          <a:xfrm>
            <a:off x="581601" y="1339271"/>
            <a:ext cx="2072442" cy="369332"/>
          </a:xfrm>
          <a:prstGeom prst="rect">
            <a:avLst/>
          </a:prstGeom>
          <a:noFill/>
          <a:ln w="6350">
            <a:noFill/>
            <a:prstDash val="dash"/>
          </a:ln>
        </p:spPr>
        <p:txBody>
          <a:bodyPr wrap="square" lIns="0" tIns="0" rIns="0" bIns="0" rtlCol="0">
            <a:spAutoFit/>
          </a:bodyPr>
          <a:lstStyle/>
          <a:p>
            <a:r>
              <a:rPr lang="es-ES" sz="2400" b="1" dirty="0" err="1">
                <a:solidFill>
                  <a:srgbClr val="003091"/>
                </a:solidFill>
                <a:latin typeface="Arial" panose="020B0604020202020204" pitchFamily="34" charset="0"/>
                <a:cs typeface="Arial" panose="020B0604020202020204" pitchFamily="34" charset="0"/>
              </a:rPr>
              <a:t>Skills</a:t>
            </a:r>
            <a:endParaRPr lang="en-US" sz="2400" b="1" dirty="0">
              <a:solidFill>
                <a:srgbClr val="003091"/>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171DD704-B2AF-48B1-A910-3E0646C860E7}"/>
              </a:ext>
            </a:extLst>
          </p:cNvPr>
          <p:cNvSpPr/>
          <p:nvPr/>
        </p:nvSpPr>
        <p:spPr>
          <a:xfrm>
            <a:off x="5977772" y="1523937"/>
            <a:ext cx="5174138" cy="1631216"/>
          </a:xfrm>
          <a:prstGeom prst="rect">
            <a:avLst/>
          </a:prstGeom>
        </p:spPr>
        <p:txBody>
          <a:bodyPr wrap="square">
            <a:spAutoFit/>
          </a:bodyPr>
          <a:lstStyle/>
          <a:p>
            <a:pPr fontAlgn="base"/>
            <a:r>
              <a:rPr lang="en-US" sz="2000" i="1" dirty="0">
                <a:solidFill>
                  <a:schemeClr val="bg1"/>
                </a:solidFill>
                <a:latin typeface="Calibri" panose="020F0502020204030204" pitchFamily="34" charset="0"/>
              </a:rPr>
              <a:t>Developers have decision making power and </a:t>
            </a:r>
          </a:p>
          <a:p>
            <a:pPr fontAlgn="base"/>
            <a:r>
              <a:rPr lang="en-US" sz="2000" i="1" dirty="0">
                <a:solidFill>
                  <a:schemeClr val="bg1"/>
                </a:solidFill>
                <a:latin typeface="Calibri" panose="020F0502020204030204" pitchFamily="34" charset="0"/>
              </a:rPr>
              <a:t>plan and finance the work.</a:t>
            </a:r>
          </a:p>
          <a:p>
            <a:pPr fontAlgn="base"/>
            <a:r>
              <a:rPr lang="en-US" sz="2000" i="1" dirty="0">
                <a:solidFill>
                  <a:schemeClr val="bg1"/>
                </a:solidFill>
                <a:latin typeface="Calibri" panose="020F0502020204030204" pitchFamily="34" charset="0"/>
              </a:rPr>
              <a:t>Contractors carry it out and assign the initial values ​​of the new project in collaboration with the different stakeholders. </a:t>
            </a:r>
          </a:p>
        </p:txBody>
      </p:sp>
      <p:sp>
        <p:nvSpPr>
          <p:cNvPr id="11" name="TextBox 51">
            <a:extLst>
              <a:ext uri="{FF2B5EF4-FFF2-40B4-BE49-F238E27FC236}">
                <a16:creationId xmlns:a16="http://schemas.microsoft.com/office/drawing/2014/main" id="{EF10ACD2-A4B0-47B0-85AD-5058DB36E536}"/>
              </a:ext>
            </a:extLst>
          </p:cNvPr>
          <p:cNvSpPr txBox="1"/>
          <p:nvPr/>
        </p:nvSpPr>
        <p:spPr>
          <a:xfrm>
            <a:off x="581601" y="1856379"/>
            <a:ext cx="5085123" cy="1384995"/>
          </a:xfrm>
          <a:prstGeom prst="rect">
            <a:avLst/>
          </a:prstGeom>
          <a:noFill/>
          <a:ln w="6350">
            <a:noFill/>
            <a:prstDash val="dash"/>
          </a:ln>
        </p:spPr>
        <p:txBody>
          <a:bodyPr wrap="square" lIns="0" tIns="0" rIns="0" bIns="0" rtlCol="0">
            <a:spAutoFit/>
          </a:bodyPr>
          <a:lstStyle/>
          <a:p>
            <a:pPr marL="285750" indent="-285750">
              <a:buFont typeface="Arial" panose="020B0604020202020204" pitchFamily="34" charset="0"/>
              <a:buChar char="•"/>
            </a:pPr>
            <a:r>
              <a:rPr lang="en-US" dirty="0">
                <a:solidFill>
                  <a:prstClr val="black"/>
                </a:solidFill>
                <a:latin typeface="Arial" panose="020B0604020202020204" pitchFamily="34" charset="0"/>
                <a:cs typeface="Arial" panose="020B0604020202020204" pitchFamily="34" charset="0"/>
              </a:rPr>
              <a:t>Technical and problem-solving skills</a:t>
            </a:r>
          </a:p>
          <a:p>
            <a:pPr marL="285750" indent="-285750">
              <a:buFont typeface="Arial" panose="020B0604020202020204" pitchFamily="34" charset="0"/>
              <a:buChar char="•"/>
            </a:pPr>
            <a:r>
              <a:rPr lang="en-US" dirty="0">
                <a:solidFill>
                  <a:prstClr val="black"/>
                </a:solidFill>
                <a:latin typeface="Arial" panose="020B0604020202020204" pitchFamily="34" charset="0"/>
                <a:cs typeface="Arial" panose="020B0604020202020204" pitchFamily="34" charset="0"/>
              </a:rPr>
              <a:t>Ability to work with tight deadlines</a:t>
            </a:r>
          </a:p>
          <a:p>
            <a:pPr marL="285750" indent="-285750">
              <a:buFont typeface="Arial" panose="020B0604020202020204" pitchFamily="34" charset="0"/>
              <a:buChar char="•"/>
            </a:pPr>
            <a:r>
              <a:rPr lang="en-US" dirty="0">
                <a:solidFill>
                  <a:prstClr val="black"/>
                </a:solidFill>
                <a:latin typeface="Arial" panose="020B0604020202020204" pitchFamily="34" charset="0"/>
                <a:cs typeface="Arial" panose="020B0604020202020204" pitchFamily="34" charset="0"/>
              </a:rPr>
              <a:t>Management skills</a:t>
            </a:r>
          </a:p>
          <a:p>
            <a:pPr marL="285750" indent="-285750">
              <a:buFont typeface="Arial" panose="020B0604020202020204" pitchFamily="34" charset="0"/>
              <a:buChar char="•"/>
            </a:pPr>
            <a:r>
              <a:rPr lang="en-US" dirty="0">
                <a:solidFill>
                  <a:prstClr val="black"/>
                </a:solidFill>
                <a:latin typeface="Arial" panose="020B0604020202020204" pitchFamily="34" charset="0"/>
                <a:cs typeface="Arial" panose="020B0604020202020204" pitchFamily="34" charset="0"/>
              </a:rPr>
              <a:t>Teamwork </a:t>
            </a:r>
          </a:p>
          <a:p>
            <a:pPr marL="285750" indent="-285750">
              <a:buFont typeface="Arial" panose="020B0604020202020204" pitchFamily="34" charset="0"/>
              <a:buChar char="•"/>
            </a:pPr>
            <a:r>
              <a:rPr lang="en-US" dirty="0">
                <a:solidFill>
                  <a:prstClr val="black"/>
                </a:solidFill>
                <a:latin typeface="Arial" panose="020B0604020202020204" pitchFamily="34" charset="0"/>
                <a:cs typeface="Arial" panose="020B0604020202020204" pitchFamily="34" charset="0"/>
              </a:rPr>
              <a:t>Motivation</a:t>
            </a:r>
          </a:p>
        </p:txBody>
      </p:sp>
      <p:pic>
        <p:nvPicPr>
          <p:cNvPr id="24" name="Picture 23" descr="A picture containing drawing&#10;&#10;Description automatically generated">
            <a:extLst>
              <a:ext uri="{FF2B5EF4-FFF2-40B4-BE49-F238E27FC236}">
                <a16:creationId xmlns:a16="http://schemas.microsoft.com/office/drawing/2014/main" id="{AD51D01F-80EC-4222-83C4-FDA3C9FC9D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20232" y="3961255"/>
            <a:ext cx="2487623" cy="929072"/>
          </a:xfrm>
          <a:prstGeom prst="rect">
            <a:avLst/>
          </a:prstGeom>
        </p:spPr>
      </p:pic>
      <p:pic>
        <p:nvPicPr>
          <p:cNvPr id="4" name="Picture 3" descr="A picture containing graphical user interface&#10;&#10;Description automatically generated">
            <a:extLst>
              <a:ext uri="{FF2B5EF4-FFF2-40B4-BE49-F238E27FC236}">
                <a16:creationId xmlns:a16="http://schemas.microsoft.com/office/drawing/2014/main" id="{02AC46EC-3A78-4116-9134-EF1768415D65}"/>
              </a:ext>
            </a:extLst>
          </p:cNvPr>
          <p:cNvPicPr>
            <a:picLocks noChangeAspect="1"/>
          </p:cNvPicPr>
          <p:nvPr/>
        </p:nvPicPr>
        <p:blipFill rotWithShape="1">
          <a:blip r:embed="rId4">
            <a:extLst>
              <a:ext uri="{28A0092B-C50C-407E-A947-70E740481C1C}">
                <a14:useLocalDpi xmlns:a14="http://schemas.microsoft.com/office/drawing/2010/main" val="0"/>
              </a:ext>
            </a:extLst>
          </a:blip>
          <a:srcRect t="23421" b="32620"/>
          <a:stretch/>
        </p:blipFill>
        <p:spPr>
          <a:xfrm>
            <a:off x="2757706" y="4956829"/>
            <a:ext cx="3012676" cy="1324363"/>
          </a:xfrm>
          <a:prstGeom prst="rect">
            <a:avLst/>
          </a:prstGeom>
        </p:spPr>
      </p:pic>
      <p:pic>
        <p:nvPicPr>
          <p:cNvPr id="8" name="Picture 7" descr="Logo, company name&#10;&#10;Description automatically generated">
            <a:extLst>
              <a:ext uri="{FF2B5EF4-FFF2-40B4-BE49-F238E27FC236}">
                <a16:creationId xmlns:a16="http://schemas.microsoft.com/office/drawing/2014/main" id="{EDC36C5D-6468-43B6-BA94-390015F2A40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61115" y="3955363"/>
            <a:ext cx="2151611" cy="2151611"/>
          </a:xfrm>
          <a:prstGeom prst="rect">
            <a:avLst/>
          </a:prstGeom>
        </p:spPr>
      </p:pic>
    </p:spTree>
    <p:extLst>
      <p:ext uri="{BB962C8B-B14F-4D97-AF65-F5344CB8AC3E}">
        <p14:creationId xmlns:p14="http://schemas.microsoft.com/office/powerpoint/2010/main" val="6499259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FF0BA6B7-3273-411C-A916-699D2737F726}"/>
              </a:ext>
            </a:extLst>
          </p:cNvPr>
          <p:cNvSpPr/>
          <p:nvPr/>
        </p:nvSpPr>
        <p:spPr>
          <a:xfrm>
            <a:off x="5621437" y="1339271"/>
            <a:ext cx="5420810" cy="2179433"/>
          </a:xfrm>
          <a:prstGeom prst="roundRect">
            <a:avLst/>
          </a:prstGeom>
          <a:solidFill>
            <a:schemeClr val="accent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7">
            <a:extLst>
              <a:ext uri="{FF2B5EF4-FFF2-40B4-BE49-F238E27FC236}">
                <a16:creationId xmlns:a16="http://schemas.microsoft.com/office/drawing/2014/main" id="{672BAFCD-286D-40F8-B447-E7B8EFAB6A26}"/>
              </a:ext>
            </a:extLst>
          </p:cNvPr>
          <p:cNvSpPr/>
          <p:nvPr/>
        </p:nvSpPr>
        <p:spPr>
          <a:xfrm>
            <a:off x="437687" y="269682"/>
            <a:ext cx="7170580" cy="535531"/>
          </a:xfrm>
          <a:prstGeom prst="rect">
            <a:avLst/>
          </a:prstGeom>
        </p:spPr>
        <p:txBody>
          <a:bodyPr wrap="square">
            <a:spAutoFit/>
          </a:bodyPr>
          <a:lstStyle/>
          <a:p>
            <a:pPr>
              <a:lnSpc>
                <a:spcPct val="90000"/>
              </a:lnSpc>
              <a:spcBef>
                <a:spcPct val="0"/>
              </a:spcBef>
            </a:pPr>
            <a:r>
              <a:rPr lang="es-ES" sz="3200" b="1" dirty="0">
                <a:solidFill>
                  <a:srgbClr val="003091"/>
                </a:solidFill>
                <a:latin typeface="Calibri Light" panose="020F0302020204030204" pitchFamily="34" charset="0"/>
              </a:rPr>
              <a:t>BROKERAGE/SERVICERS</a:t>
            </a:r>
          </a:p>
        </p:txBody>
      </p:sp>
      <p:sp>
        <p:nvSpPr>
          <p:cNvPr id="7" name="TextBox 51">
            <a:extLst>
              <a:ext uri="{FF2B5EF4-FFF2-40B4-BE49-F238E27FC236}">
                <a16:creationId xmlns:a16="http://schemas.microsoft.com/office/drawing/2014/main" id="{CE662F3B-C8FF-4BA2-A23E-77A7C03DD977}"/>
              </a:ext>
            </a:extLst>
          </p:cNvPr>
          <p:cNvSpPr txBox="1"/>
          <p:nvPr/>
        </p:nvSpPr>
        <p:spPr>
          <a:xfrm>
            <a:off x="581601" y="1339271"/>
            <a:ext cx="2072442" cy="369332"/>
          </a:xfrm>
          <a:prstGeom prst="rect">
            <a:avLst/>
          </a:prstGeom>
          <a:noFill/>
          <a:ln w="6350">
            <a:noFill/>
            <a:prstDash val="dash"/>
          </a:ln>
        </p:spPr>
        <p:txBody>
          <a:bodyPr wrap="square" lIns="0" tIns="0" rIns="0" bIns="0" rtlCol="0">
            <a:spAutoFit/>
          </a:bodyPr>
          <a:lstStyle/>
          <a:p>
            <a:r>
              <a:rPr lang="es-ES" sz="2400" b="1" dirty="0" err="1">
                <a:solidFill>
                  <a:srgbClr val="003091"/>
                </a:solidFill>
                <a:latin typeface="Arial" panose="020B0604020202020204" pitchFamily="34" charset="0"/>
                <a:cs typeface="Arial" panose="020B0604020202020204" pitchFamily="34" charset="0"/>
              </a:rPr>
              <a:t>Skills</a:t>
            </a:r>
            <a:endParaRPr lang="en-US" sz="2400" b="1" dirty="0">
              <a:solidFill>
                <a:srgbClr val="003091"/>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171DD704-B2AF-48B1-A910-3E0646C860E7}"/>
              </a:ext>
            </a:extLst>
          </p:cNvPr>
          <p:cNvSpPr/>
          <p:nvPr/>
        </p:nvSpPr>
        <p:spPr>
          <a:xfrm>
            <a:off x="6096000" y="1459491"/>
            <a:ext cx="4658490" cy="1938992"/>
          </a:xfrm>
          <a:prstGeom prst="rect">
            <a:avLst/>
          </a:prstGeom>
        </p:spPr>
        <p:txBody>
          <a:bodyPr wrap="square">
            <a:spAutoFit/>
          </a:bodyPr>
          <a:lstStyle/>
          <a:p>
            <a:pPr fontAlgn="base"/>
            <a:r>
              <a:rPr lang="en-US" sz="2000" i="1" dirty="0">
                <a:solidFill>
                  <a:schemeClr val="bg1"/>
                </a:solidFill>
                <a:latin typeface="Calibri" panose="020F0502020204030204" pitchFamily="34" charset="0"/>
              </a:rPr>
              <a:t>Brokers are individuals who help people buy, sell, and rent properties. Servicers aim to absorb bank loans and credits associated with a real estate asset, in order to obtain a profit from them by reselling or managing them for rent.</a:t>
            </a:r>
          </a:p>
        </p:txBody>
      </p:sp>
      <p:sp>
        <p:nvSpPr>
          <p:cNvPr id="11" name="TextBox 51">
            <a:extLst>
              <a:ext uri="{FF2B5EF4-FFF2-40B4-BE49-F238E27FC236}">
                <a16:creationId xmlns:a16="http://schemas.microsoft.com/office/drawing/2014/main" id="{EF10ACD2-A4B0-47B0-85AD-5058DB36E536}"/>
              </a:ext>
            </a:extLst>
          </p:cNvPr>
          <p:cNvSpPr txBox="1"/>
          <p:nvPr/>
        </p:nvSpPr>
        <p:spPr>
          <a:xfrm>
            <a:off x="581601" y="1856379"/>
            <a:ext cx="5085123" cy="1384995"/>
          </a:xfrm>
          <a:prstGeom prst="rect">
            <a:avLst/>
          </a:prstGeom>
          <a:noFill/>
          <a:ln w="6350">
            <a:noFill/>
            <a:prstDash val="dash"/>
          </a:ln>
        </p:spPr>
        <p:txBody>
          <a:bodyPr wrap="square" lIns="0" tIns="0" rIns="0" bIns="0" rtlCol="0">
            <a:spAutoFit/>
          </a:bodyPr>
          <a:lstStyle/>
          <a:p>
            <a:pPr marL="285750" indent="-285750">
              <a:buFont typeface="Arial" panose="020B0604020202020204" pitchFamily="34" charset="0"/>
              <a:buChar char="•"/>
            </a:pPr>
            <a:r>
              <a:rPr lang="en-US" dirty="0">
                <a:solidFill>
                  <a:prstClr val="black"/>
                </a:solidFill>
                <a:latin typeface="Arial" panose="020B0604020202020204" pitchFamily="34" charset="0"/>
                <a:cs typeface="Arial" panose="020B0604020202020204" pitchFamily="34" charset="0"/>
              </a:rPr>
              <a:t>Market knowledge</a:t>
            </a:r>
          </a:p>
          <a:p>
            <a:pPr marL="285750" indent="-285750">
              <a:buFont typeface="Arial" panose="020B0604020202020204" pitchFamily="34" charset="0"/>
              <a:buChar char="•"/>
            </a:pPr>
            <a:r>
              <a:rPr lang="en-US" dirty="0">
                <a:solidFill>
                  <a:prstClr val="black"/>
                </a:solidFill>
                <a:latin typeface="Arial" panose="020B0604020202020204" pitchFamily="34" charset="0"/>
                <a:cs typeface="Arial" panose="020B0604020202020204" pitchFamily="34" charset="0"/>
              </a:rPr>
              <a:t>Management and analytical skills</a:t>
            </a:r>
          </a:p>
          <a:p>
            <a:pPr marL="285750" indent="-285750">
              <a:buFont typeface="Arial" panose="020B0604020202020204" pitchFamily="34" charset="0"/>
              <a:buChar char="•"/>
            </a:pPr>
            <a:r>
              <a:rPr lang="en-US" dirty="0">
                <a:solidFill>
                  <a:prstClr val="black"/>
                </a:solidFill>
                <a:latin typeface="Arial" panose="020B0604020202020204" pitchFamily="34" charset="0"/>
                <a:cs typeface="Arial" panose="020B0604020202020204" pitchFamily="34" charset="0"/>
              </a:rPr>
              <a:t>Sales skills</a:t>
            </a:r>
          </a:p>
          <a:p>
            <a:pPr marL="285750" indent="-285750">
              <a:buFont typeface="Arial" panose="020B0604020202020204" pitchFamily="34" charset="0"/>
              <a:buChar char="•"/>
            </a:pPr>
            <a:r>
              <a:rPr lang="en-US" dirty="0">
                <a:solidFill>
                  <a:prstClr val="black"/>
                </a:solidFill>
                <a:latin typeface="Arial" panose="020B0604020202020204" pitchFamily="34" charset="0"/>
                <a:cs typeface="Arial" panose="020B0604020202020204" pitchFamily="34" charset="0"/>
              </a:rPr>
              <a:t>Teamwork </a:t>
            </a:r>
          </a:p>
          <a:p>
            <a:pPr marL="285750" indent="-285750">
              <a:buFont typeface="Arial" panose="020B0604020202020204" pitchFamily="34" charset="0"/>
              <a:buChar char="•"/>
            </a:pPr>
            <a:r>
              <a:rPr lang="en-US" dirty="0">
                <a:solidFill>
                  <a:prstClr val="black"/>
                </a:solidFill>
                <a:latin typeface="Arial" panose="020B0604020202020204" pitchFamily="34" charset="0"/>
                <a:cs typeface="Arial" panose="020B0604020202020204" pitchFamily="34" charset="0"/>
              </a:rPr>
              <a:t>Motivation</a:t>
            </a:r>
          </a:p>
        </p:txBody>
      </p:sp>
      <p:pic>
        <p:nvPicPr>
          <p:cNvPr id="16" name="Picture 15" descr="A picture containing logo&#10;&#10;Description automatically generated">
            <a:extLst>
              <a:ext uri="{FF2B5EF4-FFF2-40B4-BE49-F238E27FC236}">
                <a16:creationId xmlns:a16="http://schemas.microsoft.com/office/drawing/2014/main" id="{6C68AF4A-550E-440F-BABD-E131A25D2C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7252" y="4041618"/>
            <a:ext cx="2109344" cy="2109344"/>
          </a:xfrm>
          <a:prstGeom prst="rect">
            <a:avLst/>
          </a:prstGeom>
        </p:spPr>
      </p:pic>
      <p:pic>
        <p:nvPicPr>
          <p:cNvPr id="8" name="Picture 7" descr="Graphical user interface&#10;&#10;Description automatically generated">
            <a:extLst>
              <a:ext uri="{FF2B5EF4-FFF2-40B4-BE49-F238E27FC236}">
                <a16:creationId xmlns:a16="http://schemas.microsoft.com/office/drawing/2014/main" id="{20F5B3E5-3623-410C-81B6-430018790635}"/>
              </a:ext>
            </a:extLst>
          </p:cNvPr>
          <p:cNvPicPr>
            <a:picLocks noChangeAspect="1"/>
          </p:cNvPicPr>
          <p:nvPr/>
        </p:nvPicPr>
        <p:blipFill rotWithShape="1">
          <a:blip r:embed="rId4">
            <a:extLst>
              <a:ext uri="{28A0092B-C50C-407E-A947-70E740481C1C}">
                <a14:useLocalDpi xmlns:a14="http://schemas.microsoft.com/office/drawing/2010/main" val="0"/>
              </a:ext>
            </a:extLst>
          </a:blip>
          <a:srcRect t="22654" b="34626"/>
          <a:stretch/>
        </p:blipFill>
        <p:spPr>
          <a:xfrm>
            <a:off x="3325089" y="3959032"/>
            <a:ext cx="2662163" cy="1137258"/>
          </a:xfrm>
          <a:prstGeom prst="rect">
            <a:avLst/>
          </a:prstGeom>
        </p:spPr>
      </p:pic>
      <p:pic>
        <p:nvPicPr>
          <p:cNvPr id="18" name="Picture 17" descr="A picture containing table&#10;&#10;Description automatically generated">
            <a:extLst>
              <a:ext uri="{FF2B5EF4-FFF2-40B4-BE49-F238E27FC236}">
                <a16:creationId xmlns:a16="http://schemas.microsoft.com/office/drawing/2014/main" id="{C9F7D15A-8808-4047-A398-A7787CC55FE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8391" r="-5259" b="24358"/>
          <a:stretch/>
        </p:blipFill>
        <p:spPr>
          <a:xfrm>
            <a:off x="3516283" y="5401076"/>
            <a:ext cx="2546465" cy="832472"/>
          </a:xfrm>
          <a:prstGeom prst="rect">
            <a:avLst/>
          </a:prstGeom>
        </p:spPr>
      </p:pic>
    </p:spTree>
    <p:extLst>
      <p:ext uri="{BB962C8B-B14F-4D97-AF65-F5344CB8AC3E}">
        <p14:creationId xmlns:p14="http://schemas.microsoft.com/office/powerpoint/2010/main" val="29295215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FF0BA6B7-3273-411C-A916-699D2737F726}"/>
              </a:ext>
            </a:extLst>
          </p:cNvPr>
          <p:cNvSpPr/>
          <p:nvPr/>
        </p:nvSpPr>
        <p:spPr>
          <a:xfrm>
            <a:off x="5621437" y="1339271"/>
            <a:ext cx="5420810" cy="2179433"/>
          </a:xfrm>
          <a:prstGeom prst="roundRect">
            <a:avLst/>
          </a:prstGeom>
          <a:solidFill>
            <a:schemeClr val="accent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7">
            <a:extLst>
              <a:ext uri="{FF2B5EF4-FFF2-40B4-BE49-F238E27FC236}">
                <a16:creationId xmlns:a16="http://schemas.microsoft.com/office/drawing/2014/main" id="{672BAFCD-286D-40F8-B447-E7B8EFAB6A26}"/>
              </a:ext>
            </a:extLst>
          </p:cNvPr>
          <p:cNvSpPr/>
          <p:nvPr/>
        </p:nvSpPr>
        <p:spPr>
          <a:xfrm>
            <a:off x="437687" y="269682"/>
            <a:ext cx="7170580" cy="535531"/>
          </a:xfrm>
          <a:prstGeom prst="rect">
            <a:avLst/>
          </a:prstGeom>
        </p:spPr>
        <p:txBody>
          <a:bodyPr wrap="square">
            <a:spAutoFit/>
          </a:bodyPr>
          <a:lstStyle/>
          <a:p>
            <a:pPr>
              <a:lnSpc>
                <a:spcPct val="90000"/>
              </a:lnSpc>
              <a:spcBef>
                <a:spcPct val="0"/>
              </a:spcBef>
            </a:pPr>
            <a:r>
              <a:rPr lang="es-ES" sz="3200" b="1" dirty="0">
                <a:solidFill>
                  <a:srgbClr val="003091"/>
                </a:solidFill>
                <a:latin typeface="Calibri Light" panose="020F0302020204030204" pitchFamily="34" charset="0"/>
                <a:ea typeface="+mj-ea"/>
                <a:cs typeface="+mj-cs"/>
              </a:rPr>
              <a:t>CONSULTANCY</a:t>
            </a:r>
          </a:p>
        </p:txBody>
      </p:sp>
      <p:sp>
        <p:nvSpPr>
          <p:cNvPr id="7" name="TextBox 51">
            <a:extLst>
              <a:ext uri="{FF2B5EF4-FFF2-40B4-BE49-F238E27FC236}">
                <a16:creationId xmlns:a16="http://schemas.microsoft.com/office/drawing/2014/main" id="{CE662F3B-C8FF-4BA2-A23E-77A7C03DD977}"/>
              </a:ext>
            </a:extLst>
          </p:cNvPr>
          <p:cNvSpPr txBox="1"/>
          <p:nvPr/>
        </p:nvSpPr>
        <p:spPr>
          <a:xfrm>
            <a:off x="581601" y="1339271"/>
            <a:ext cx="2072442" cy="369332"/>
          </a:xfrm>
          <a:prstGeom prst="rect">
            <a:avLst/>
          </a:prstGeom>
          <a:noFill/>
          <a:ln w="6350">
            <a:noFill/>
            <a:prstDash val="dash"/>
          </a:ln>
        </p:spPr>
        <p:txBody>
          <a:bodyPr wrap="square" lIns="0" tIns="0" rIns="0" bIns="0" rtlCol="0">
            <a:spAutoFit/>
          </a:bodyPr>
          <a:lstStyle/>
          <a:p>
            <a:r>
              <a:rPr lang="es-ES" sz="2400" b="1" dirty="0" err="1">
                <a:solidFill>
                  <a:srgbClr val="003091"/>
                </a:solidFill>
                <a:latin typeface="Arial" panose="020B0604020202020204" pitchFamily="34" charset="0"/>
                <a:cs typeface="Arial" panose="020B0604020202020204" pitchFamily="34" charset="0"/>
              </a:rPr>
              <a:t>Skills</a:t>
            </a:r>
            <a:endParaRPr lang="en-US" sz="2400" b="1" dirty="0">
              <a:solidFill>
                <a:srgbClr val="003091"/>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171DD704-B2AF-48B1-A910-3E0646C860E7}"/>
              </a:ext>
            </a:extLst>
          </p:cNvPr>
          <p:cNvSpPr/>
          <p:nvPr/>
        </p:nvSpPr>
        <p:spPr>
          <a:xfrm>
            <a:off x="6042079" y="1472061"/>
            <a:ext cx="4880844" cy="2246769"/>
          </a:xfrm>
          <a:prstGeom prst="rect">
            <a:avLst/>
          </a:prstGeom>
        </p:spPr>
        <p:txBody>
          <a:bodyPr wrap="square">
            <a:spAutoFit/>
          </a:bodyPr>
          <a:lstStyle/>
          <a:p>
            <a:pPr fontAlgn="base"/>
            <a:r>
              <a:rPr lang="en-US" sz="2000" i="1" dirty="0">
                <a:solidFill>
                  <a:schemeClr val="bg1"/>
                </a:solidFill>
                <a:latin typeface="Calibri" panose="020F0502020204030204" pitchFamily="34" charset="0"/>
              </a:rPr>
              <a:t>Consulting firms advise companies on a variety of functional issues. They can provide the required technical advice in order to buy, build, sell or manage their portfolio of properties, that can vary in typology, scale and location.</a:t>
            </a:r>
          </a:p>
          <a:p>
            <a:pPr fontAlgn="base"/>
            <a:endParaRPr lang="en-US" sz="2000" i="1" dirty="0">
              <a:solidFill>
                <a:schemeClr val="bg1"/>
              </a:solidFill>
              <a:latin typeface="Calibri" panose="020F0502020204030204" pitchFamily="34" charset="0"/>
            </a:endParaRPr>
          </a:p>
        </p:txBody>
      </p:sp>
      <p:sp>
        <p:nvSpPr>
          <p:cNvPr id="11" name="TextBox 51">
            <a:extLst>
              <a:ext uri="{FF2B5EF4-FFF2-40B4-BE49-F238E27FC236}">
                <a16:creationId xmlns:a16="http://schemas.microsoft.com/office/drawing/2014/main" id="{EF10ACD2-A4B0-47B0-85AD-5058DB36E536}"/>
              </a:ext>
            </a:extLst>
          </p:cNvPr>
          <p:cNvSpPr txBox="1"/>
          <p:nvPr/>
        </p:nvSpPr>
        <p:spPr>
          <a:xfrm>
            <a:off x="581601" y="1856379"/>
            <a:ext cx="5559687" cy="2769989"/>
          </a:xfrm>
          <a:prstGeom prst="rect">
            <a:avLst/>
          </a:prstGeom>
          <a:noFill/>
          <a:ln w="6350">
            <a:noFill/>
            <a:prstDash val="dash"/>
          </a:ln>
        </p:spPr>
        <p:txBody>
          <a:bodyPr wrap="square" lIns="0" tIns="0" rIns="0" bIns="0" rtlCol="0">
            <a:spAutoFit/>
          </a:bodyPr>
          <a:lstStyle/>
          <a:p>
            <a:pPr marL="285750" indent="-285750">
              <a:buFont typeface="Arial" panose="020B0604020202020204" pitchFamily="34" charset="0"/>
              <a:buChar char="•"/>
            </a:pPr>
            <a:r>
              <a:rPr lang="en-US" dirty="0">
                <a:solidFill>
                  <a:prstClr val="black"/>
                </a:solidFill>
                <a:latin typeface="Arial" panose="020B0604020202020204" pitchFamily="34" charset="0"/>
                <a:cs typeface="Arial" panose="020B0604020202020204" pitchFamily="34" charset="0"/>
              </a:rPr>
              <a:t>Excellent academic records</a:t>
            </a:r>
          </a:p>
          <a:p>
            <a:pPr marL="285750" indent="-285750">
              <a:buFont typeface="Arial" panose="020B0604020202020204" pitchFamily="34" charset="0"/>
              <a:buChar char="•"/>
            </a:pPr>
            <a:r>
              <a:rPr lang="en-US" dirty="0">
                <a:solidFill>
                  <a:prstClr val="black"/>
                </a:solidFill>
                <a:latin typeface="Arial" panose="020B0604020202020204" pitchFamily="34" charset="0"/>
                <a:cs typeface="Arial" panose="020B0604020202020204" pitchFamily="34" charset="0"/>
              </a:rPr>
              <a:t>Reasoning and problem-solving skills</a:t>
            </a:r>
          </a:p>
          <a:p>
            <a:pPr marL="285750" indent="-285750">
              <a:buFont typeface="Arial" panose="020B0604020202020204" pitchFamily="34" charset="0"/>
              <a:buChar char="•"/>
            </a:pPr>
            <a:r>
              <a:rPr lang="en-US" dirty="0">
                <a:solidFill>
                  <a:prstClr val="black"/>
                </a:solidFill>
                <a:latin typeface="Arial" panose="020B0604020202020204" pitchFamily="34" charset="0"/>
                <a:cs typeface="Arial" panose="020B0604020202020204" pitchFamily="34" charset="0"/>
              </a:rPr>
              <a:t>Quantitative and analytical skills</a:t>
            </a:r>
          </a:p>
          <a:p>
            <a:pPr marL="285750" indent="-285750">
              <a:buFont typeface="Arial" panose="020B0604020202020204" pitchFamily="34" charset="0"/>
              <a:buChar char="•"/>
            </a:pPr>
            <a:r>
              <a:rPr lang="en-US" dirty="0">
                <a:solidFill>
                  <a:prstClr val="black"/>
                </a:solidFill>
                <a:latin typeface="Arial" panose="020B0604020202020204" pitchFamily="34" charset="0"/>
                <a:cs typeface="Arial" panose="020B0604020202020204" pitchFamily="34" charset="0"/>
              </a:rPr>
              <a:t>Great communicators</a:t>
            </a:r>
          </a:p>
          <a:p>
            <a:pPr marL="285750" indent="-285750">
              <a:buFont typeface="Arial" panose="020B0604020202020204" pitchFamily="34" charset="0"/>
              <a:buChar char="•"/>
            </a:pPr>
            <a:r>
              <a:rPr lang="en-US" dirty="0">
                <a:solidFill>
                  <a:prstClr val="black"/>
                </a:solidFill>
                <a:latin typeface="Arial" panose="020B0604020202020204" pitchFamily="34" charset="0"/>
                <a:cs typeface="Arial" panose="020B0604020202020204" pitchFamily="34" charset="0"/>
              </a:rPr>
              <a:t>Teamwork</a:t>
            </a:r>
          </a:p>
          <a:p>
            <a:pPr marL="285750" indent="-285750">
              <a:buFont typeface="Arial" panose="020B0604020202020204" pitchFamily="34" charset="0"/>
              <a:buChar char="•"/>
            </a:pPr>
            <a:endParaRPr lang="en-US" dirty="0">
              <a:solidFill>
                <a:prstClr val="black"/>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solidFill>
                <a:prstClr val="black"/>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solidFill>
                <a:prstClr val="black"/>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solidFill>
                <a:prstClr val="black"/>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solidFill>
                <a:prstClr val="black"/>
              </a:solidFill>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56BC9454-AC83-465A-B8C7-EFB0137F67C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2014" b="22111"/>
          <a:stretch/>
        </p:blipFill>
        <p:spPr>
          <a:xfrm>
            <a:off x="7443816" y="4810537"/>
            <a:ext cx="2171288" cy="1014070"/>
          </a:xfrm>
          <a:prstGeom prst="rect">
            <a:avLst/>
          </a:prstGeom>
        </p:spPr>
      </p:pic>
      <p:pic>
        <p:nvPicPr>
          <p:cNvPr id="13" name="Picture 12">
            <a:extLst>
              <a:ext uri="{FF2B5EF4-FFF2-40B4-BE49-F238E27FC236}">
                <a16:creationId xmlns:a16="http://schemas.microsoft.com/office/drawing/2014/main" id="{E765B904-3100-4F14-A782-1E2F951F732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3816" y="4013284"/>
            <a:ext cx="2171288" cy="414057"/>
          </a:xfrm>
          <a:prstGeom prst="rect">
            <a:avLst/>
          </a:prstGeom>
        </p:spPr>
      </p:pic>
      <p:pic>
        <p:nvPicPr>
          <p:cNvPr id="16" name="Picture 6" descr="Image result for ey">
            <a:extLst>
              <a:ext uri="{FF2B5EF4-FFF2-40B4-BE49-F238E27FC236}">
                <a16:creationId xmlns:a16="http://schemas.microsoft.com/office/drawing/2014/main" id="{B8D8E2C0-4674-4585-930F-27A7F5E0402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19301" y="3625014"/>
            <a:ext cx="1249947" cy="104477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A close up of a logo&#10;&#10;Description automatically generated">
            <a:extLst>
              <a:ext uri="{FF2B5EF4-FFF2-40B4-BE49-F238E27FC236}">
                <a16:creationId xmlns:a16="http://schemas.microsoft.com/office/drawing/2014/main" id="{CCB286B2-4BBB-4050-B5B6-85EEF0401CBD}"/>
              </a:ext>
            </a:extLst>
          </p:cNvPr>
          <p:cNvPicPr>
            <a:picLocks noChangeAspect="1"/>
          </p:cNvPicPr>
          <p:nvPr/>
        </p:nvPicPr>
        <p:blipFill rotWithShape="1">
          <a:blip r:embed="rId6">
            <a:extLst>
              <a:ext uri="{28A0092B-C50C-407E-A947-70E740481C1C}">
                <a14:useLocalDpi xmlns:a14="http://schemas.microsoft.com/office/drawing/2010/main" val="0"/>
              </a:ext>
            </a:extLst>
          </a:blip>
          <a:srcRect l="10142" t="18499" r="13046" b="20284"/>
          <a:stretch/>
        </p:blipFill>
        <p:spPr>
          <a:xfrm>
            <a:off x="2024384" y="4806655"/>
            <a:ext cx="1444864" cy="962513"/>
          </a:xfrm>
          <a:prstGeom prst="rect">
            <a:avLst/>
          </a:prstGeom>
        </p:spPr>
      </p:pic>
      <p:cxnSp>
        <p:nvCxnSpPr>
          <p:cNvPr id="5" name="Straight Connector 4">
            <a:extLst>
              <a:ext uri="{FF2B5EF4-FFF2-40B4-BE49-F238E27FC236}">
                <a16:creationId xmlns:a16="http://schemas.microsoft.com/office/drawing/2014/main" id="{B2FD0EA1-17D6-443D-B448-039907039C2D}"/>
              </a:ext>
            </a:extLst>
          </p:cNvPr>
          <p:cNvCxnSpPr>
            <a:cxnSpLocks/>
          </p:cNvCxnSpPr>
          <p:nvPr/>
        </p:nvCxnSpPr>
        <p:spPr>
          <a:xfrm>
            <a:off x="6955627" y="3625014"/>
            <a:ext cx="0" cy="303692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TextBox 51">
            <a:extLst>
              <a:ext uri="{FF2B5EF4-FFF2-40B4-BE49-F238E27FC236}">
                <a16:creationId xmlns:a16="http://schemas.microsoft.com/office/drawing/2014/main" id="{742D9684-9983-4F16-A277-107B52726487}"/>
              </a:ext>
            </a:extLst>
          </p:cNvPr>
          <p:cNvSpPr txBox="1"/>
          <p:nvPr/>
        </p:nvSpPr>
        <p:spPr>
          <a:xfrm>
            <a:off x="1272066" y="5924797"/>
            <a:ext cx="2981809" cy="615553"/>
          </a:xfrm>
          <a:prstGeom prst="rect">
            <a:avLst/>
          </a:prstGeom>
          <a:noFill/>
          <a:ln w="6350">
            <a:noFill/>
            <a:prstDash val="dash"/>
          </a:ln>
        </p:spPr>
        <p:txBody>
          <a:bodyPr wrap="square" lIns="0" tIns="0" rIns="0" bIns="0" rtlCol="0">
            <a:spAutoFit/>
          </a:bodyPr>
          <a:lstStyle/>
          <a:p>
            <a:pPr algn="ctr"/>
            <a:r>
              <a:rPr lang="en-US" sz="2000" dirty="0">
                <a:solidFill>
                  <a:srgbClr val="003091"/>
                </a:solidFill>
                <a:latin typeface="Arial" panose="020B0604020202020204" pitchFamily="34" charset="0"/>
                <a:cs typeface="Arial" panose="020B0604020202020204" pitchFamily="34" charset="0"/>
              </a:rPr>
              <a:t>Finance, Business and Legal Environment</a:t>
            </a:r>
          </a:p>
        </p:txBody>
      </p:sp>
      <p:sp>
        <p:nvSpPr>
          <p:cNvPr id="22" name="TextBox 51">
            <a:extLst>
              <a:ext uri="{FF2B5EF4-FFF2-40B4-BE49-F238E27FC236}">
                <a16:creationId xmlns:a16="http://schemas.microsoft.com/office/drawing/2014/main" id="{4093DB6C-E96A-461A-8E95-3C95B1493CB2}"/>
              </a:ext>
            </a:extLst>
          </p:cNvPr>
          <p:cNvSpPr txBox="1"/>
          <p:nvPr/>
        </p:nvSpPr>
        <p:spPr>
          <a:xfrm>
            <a:off x="7182276" y="5977033"/>
            <a:ext cx="3111045" cy="307777"/>
          </a:xfrm>
          <a:prstGeom prst="rect">
            <a:avLst/>
          </a:prstGeom>
          <a:noFill/>
          <a:ln w="6350">
            <a:noFill/>
            <a:prstDash val="dash"/>
          </a:ln>
        </p:spPr>
        <p:txBody>
          <a:bodyPr wrap="square" lIns="0" tIns="0" rIns="0" bIns="0" rtlCol="0">
            <a:spAutoFit/>
          </a:bodyPr>
          <a:lstStyle/>
          <a:p>
            <a:pPr algn="ctr"/>
            <a:r>
              <a:rPr lang="es-ES" sz="2000" dirty="0" err="1">
                <a:solidFill>
                  <a:srgbClr val="003091"/>
                </a:solidFill>
                <a:latin typeface="Arial" panose="020B0604020202020204" pitchFamily="34" charset="0"/>
                <a:cs typeface="Arial" panose="020B0604020202020204" pitchFamily="34" charset="0"/>
              </a:rPr>
              <a:t>Arch</a:t>
            </a:r>
            <a:r>
              <a:rPr lang="es-ES" sz="2000" dirty="0">
                <a:solidFill>
                  <a:srgbClr val="003091"/>
                </a:solidFill>
                <a:latin typeface="Arial" panose="020B0604020202020204" pitchFamily="34" charset="0"/>
                <a:cs typeface="Arial" panose="020B0604020202020204" pitchFamily="34" charset="0"/>
              </a:rPr>
              <a:t>. &amp; Eng. </a:t>
            </a:r>
            <a:r>
              <a:rPr lang="es-ES" sz="2000" dirty="0" err="1">
                <a:solidFill>
                  <a:srgbClr val="003091"/>
                </a:solidFill>
                <a:latin typeface="Arial" panose="020B0604020202020204" pitchFamily="34" charset="0"/>
                <a:cs typeface="Arial" panose="020B0604020202020204" pitchFamily="34" charset="0"/>
              </a:rPr>
              <a:t>Environment</a:t>
            </a:r>
            <a:r>
              <a:rPr lang="es-ES" sz="2000" dirty="0">
                <a:solidFill>
                  <a:srgbClr val="003091"/>
                </a:solidFill>
                <a:latin typeface="Arial" panose="020B0604020202020204" pitchFamily="34" charset="0"/>
                <a:cs typeface="Arial" panose="020B0604020202020204" pitchFamily="34" charset="0"/>
              </a:rPr>
              <a:t> </a:t>
            </a:r>
            <a:endParaRPr lang="en-US" sz="2000" dirty="0">
              <a:solidFill>
                <a:srgbClr val="003091"/>
              </a:solidFill>
              <a:latin typeface="Arial" panose="020B0604020202020204" pitchFamily="34" charset="0"/>
              <a:cs typeface="Arial" panose="020B0604020202020204" pitchFamily="34" charset="0"/>
            </a:endParaRPr>
          </a:p>
        </p:txBody>
      </p:sp>
      <p:pic>
        <p:nvPicPr>
          <p:cNvPr id="19" name="Picture 18" descr="A picture containing drawing&#10;&#10;Description automatically generated">
            <a:extLst>
              <a:ext uri="{FF2B5EF4-FFF2-40B4-BE49-F238E27FC236}">
                <a16:creationId xmlns:a16="http://schemas.microsoft.com/office/drawing/2014/main" id="{E4E6EE57-46AD-431C-B357-D5184A3A862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32592" y="4774144"/>
            <a:ext cx="2023215" cy="1129847"/>
          </a:xfrm>
          <a:prstGeom prst="rect">
            <a:avLst/>
          </a:prstGeom>
        </p:spPr>
      </p:pic>
      <p:cxnSp>
        <p:nvCxnSpPr>
          <p:cNvPr id="23" name="Straight Connector 22">
            <a:extLst>
              <a:ext uri="{FF2B5EF4-FFF2-40B4-BE49-F238E27FC236}">
                <a16:creationId xmlns:a16="http://schemas.microsoft.com/office/drawing/2014/main" id="{5520569E-C70C-4177-B1AE-259D2D726F04}"/>
              </a:ext>
            </a:extLst>
          </p:cNvPr>
          <p:cNvCxnSpPr>
            <a:cxnSpLocks/>
          </p:cNvCxnSpPr>
          <p:nvPr/>
        </p:nvCxnSpPr>
        <p:spPr>
          <a:xfrm>
            <a:off x="4253875" y="3625014"/>
            <a:ext cx="0" cy="303692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TextBox 51">
            <a:extLst>
              <a:ext uri="{FF2B5EF4-FFF2-40B4-BE49-F238E27FC236}">
                <a16:creationId xmlns:a16="http://schemas.microsoft.com/office/drawing/2014/main" id="{63064CD0-34C8-481D-AEB7-0975BFD3B508}"/>
              </a:ext>
            </a:extLst>
          </p:cNvPr>
          <p:cNvSpPr txBox="1"/>
          <p:nvPr/>
        </p:nvSpPr>
        <p:spPr>
          <a:xfrm>
            <a:off x="4332772" y="5936295"/>
            <a:ext cx="2782924" cy="307777"/>
          </a:xfrm>
          <a:prstGeom prst="rect">
            <a:avLst/>
          </a:prstGeom>
          <a:noFill/>
          <a:ln w="6350">
            <a:noFill/>
            <a:prstDash val="dash"/>
          </a:ln>
        </p:spPr>
        <p:txBody>
          <a:bodyPr wrap="square" lIns="0" tIns="0" rIns="0" bIns="0" rtlCol="0">
            <a:spAutoFit/>
          </a:bodyPr>
          <a:lstStyle/>
          <a:p>
            <a:pPr algn="ctr"/>
            <a:r>
              <a:rPr lang="es-ES" sz="2000" dirty="0">
                <a:solidFill>
                  <a:srgbClr val="003091"/>
                </a:solidFill>
                <a:latin typeface="Arial" panose="020B0604020202020204" pitchFamily="34" charset="0"/>
                <a:cs typeface="Arial" panose="020B0604020202020204" pitchFamily="34" charset="0"/>
              </a:rPr>
              <a:t>Real Estate</a:t>
            </a:r>
            <a:endParaRPr lang="en-US" sz="2000" dirty="0">
              <a:solidFill>
                <a:srgbClr val="003091"/>
              </a:solidFill>
              <a:latin typeface="Arial" panose="020B0604020202020204" pitchFamily="34" charset="0"/>
              <a:cs typeface="Arial" panose="020B0604020202020204" pitchFamily="34" charset="0"/>
            </a:endParaRPr>
          </a:p>
        </p:txBody>
      </p:sp>
      <p:pic>
        <p:nvPicPr>
          <p:cNvPr id="25" name="Picture 24">
            <a:extLst>
              <a:ext uri="{FF2B5EF4-FFF2-40B4-BE49-F238E27FC236}">
                <a16:creationId xmlns:a16="http://schemas.microsoft.com/office/drawing/2014/main" id="{26893880-7EA2-425C-9647-F54DFF6DF4D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16958" y="3796856"/>
            <a:ext cx="2608957" cy="796467"/>
          </a:xfrm>
          <a:prstGeom prst="rect">
            <a:avLst/>
          </a:prstGeom>
        </p:spPr>
      </p:pic>
    </p:spTree>
    <p:extLst>
      <p:ext uri="{BB962C8B-B14F-4D97-AF65-F5344CB8AC3E}">
        <p14:creationId xmlns:p14="http://schemas.microsoft.com/office/powerpoint/2010/main" val="3270776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17">
            <a:extLst>
              <a:ext uri="{FF2B5EF4-FFF2-40B4-BE49-F238E27FC236}">
                <a16:creationId xmlns:a16="http://schemas.microsoft.com/office/drawing/2014/main" id="{672BAFCD-286D-40F8-B447-E7B8EFAB6A26}"/>
              </a:ext>
            </a:extLst>
          </p:cNvPr>
          <p:cNvSpPr/>
          <p:nvPr/>
        </p:nvSpPr>
        <p:spPr>
          <a:xfrm>
            <a:off x="437687" y="269682"/>
            <a:ext cx="7170580" cy="535531"/>
          </a:xfrm>
          <a:prstGeom prst="rect">
            <a:avLst/>
          </a:prstGeom>
        </p:spPr>
        <p:txBody>
          <a:bodyPr wrap="square">
            <a:spAutoFit/>
          </a:bodyPr>
          <a:lstStyle/>
          <a:p>
            <a:pPr>
              <a:lnSpc>
                <a:spcPct val="90000"/>
              </a:lnSpc>
              <a:spcBef>
                <a:spcPct val="0"/>
              </a:spcBef>
            </a:pPr>
            <a:r>
              <a:rPr lang="es-ES" sz="3200" b="1" dirty="0">
                <a:solidFill>
                  <a:srgbClr val="003091"/>
                </a:solidFill>
                <a:latin typeface="Calibri Light" panose="020F0302020204030204" pitchFamily="34" charset="0"/>
                <a:ea typeface="+mj-ea"/>
                <a:cs typeface="+mj-cs"/>
              </a:rPr>
              <a:t>CORPORATE SECTOR</a:t>
            </a:r>
          </a:p>
        </p:txBody>
      </p:sp>
      <p:sp>
        <p:nvSpPr>
          <p:cNvPr id="7" name="TextBox 51">
            <a:extLst>
              <a:ext uri="{FF2B5EF4-FFF2-40B4-BE49-F238E27FC236}">
                <a16:creationId xmlns:a16="http://schemas.microsoft.com/office/drawing/2014/main" id="{CE662F3B-C8FF-4BA2-A23E-77A7C03DD977}"/>
              </a:ext>
            </a:extLst>
          </p:cNvPr>
          <p:cNvSpPr txBox="1"/>
          <p:nvPr/>
        </p:nvSpPr>
        <p:spPr>
          <a:xfrm>
            <a:off x="581601" y="1339271"/>
            <a:ext cx="2072442" cy="369332"/>
          </a:xfrm>
          <a:prstGeom prst="rect">
            <a:avLst/>
          </a:prstGeom>
          <a:noFill/>
          <a:ln w="6350">
            <a:noFill/>
            <a:prstDash val="dash"/>
          </a:ln>
        </p:spPr>
        <p:txBody>
          <a:bodyPr wrap="square" lIns="0" tIns="0" rIns="0" bIns="0" rtlCol="0">
            <a:spAutoFit/>
          </a:bodyPr>
          <a:lstStyle/>
          <a:p>
            <a:r>
              <a:rPr lang="es-ES" sz="2400" b="1" dirty="0" err="1">
                <a:solidFill>
                  <a:srgbClr val="003091"/>
                </a:solidFill>
                <a:latin typeface="Arial" panose="020B0604020202020204" pitchFamily="34" charset="0"/>
                <a:cs typeface="Arial" panose="020B0604020202020204" pitchFamily="34" charset="0"/>
              </a:rPr>
              <a:t>Skills</a:t>
            </a:r>
            <a:endParaRPr lang="en-US" sz="2400" b="1" dirty="0">
              <a:solidFill>
                <a:srgbClr val="003091"/>
              </a:solidFill>
              <a:latin typeface="Arial" panose="020B0604020202020204" pitchFamily="34" charset="0"/>
              <a:cs typeface="Arial" panose="020B0604020202020204" pitchFamily="34" charset="0"/>
            </a:endParaRPr>
          </a:p>
        </p:txBody>
      </p:sp>
      <p:sp>
        <p:nvSpPr>
          <p:cNvPr id="10" name="TextBox 51">
            <a:extLst>
              <a:ext uri="{FF2B5EF4-FFF2-40B4-BE49-F238E27FC236}">
                <a16:creationId xmlns:a16="http://schemas.microsoft.com/office/drawing/2014/main" id="{CB642E47-1FB2-4683-949F-DCA6E13871AF}"/>
              </a:ext>
            </a:extLst>
          </p:cNvPr>
          <p:cNvSpPr txBox="1"/>
          <p:nvPr/>
        </p:nvSpPr>
        <p:spPr>
          <a:xfrm>
            <a:off x="581601" y="1856379"/>
            <a:ext cx="5559687" cy="2769989"/>
          </a:xfrm>
          <a:prstGeom prst="rect">
            <a:avLst/>
          </a:prstGeom>
          <a:noFill/>
          <a:ln w="6350">
            <a:noFill/>
            <a:prstDash val="dash"/>
          </a:ln>
        </p:spPr>
        <p:txBody>
          <a:bodyPr wrap="square" lIns="0" tIns="0" rIns="0" bIns="0" rtlCol="0">
            <a:spAutoFit/>
          </a:bodyPr>
          <a:lstStyle/>
          <a:p>
            <a:pPr marL="285750" indent="-285750">
              <a:buFont typeface="Arial" panose="020B0604020202020204" pitchFamily="34" charset="0"/>
              <a:buChar char="•"/>
            </a:pPr>
            <a:r>
              <a:rPr lang="en-US" dirty="0">
                <a:solidFill>
                  <a:prstClr val="black"/>
                </a:solidFill>
                <a:latin typeface="Arial" panose="020B0604020202020204" pitchFamily="34" charset="0"/>
                <a:cs typeface="Arial" panose="020B0604020202020204" pitchFamily="34" charset="0"/>
              </a:rPr>
              <a:t>Technical and problem-solving skills</a:t>
            </a:r>
          </a:p>
          <a:p>
            <a:pPr marL="285750" indent="-285750">
              <a:buFont typeface="Arial" panose="020B0604020202020204" pitchFamily="34" charset="0"/>
              <a:buChar char="•"/>
            </a:pPr>
            <a:r>
              <a:rPr lang="en-US" dirty="0">
                <a:solidFill>
                  <a:prstClr val="black"/>
                </a:solidFill>
                <a:latin typeface="Arial" panose="020B0604020202020204" pitchFamily="34" charset="0"/>
                <a:cs typeface="Arial" panose="020B0604020202020204" pitchFamily="34" charset="0"/>
              </a:rPr>
              <a:t>Innovation and adaptability</a:t>
            </a:r>
          </a:p>
          <a:p>
            <a:pPr marL="285750" indent="-285750">
              <a:buFont typeface="Arial" panose="020B0604020202020204" pitchFamily="34" charset="0"/>
              <a:buChar char="•"/>
            </a:pPr>
            <a:r>
              <a:rPr lang="en-US" dirty="0">
                <a:solidFill>
                  <a:prstClr val="black"/>
                </a:solidFill>
                <a:latin typeface="Arial" panose="020B0604020202020204" pitchFamily="34" charset="0"/>
                <a:cs typeface="Arial" panose="020B0604020202020204" pitchFamily="34" charset="0"/>
              </a:rPr>
              <a:t>Detail and Results-oriented</a:t>
            </a:r>
          </a:p>
          <a:p>
            <a:pPr marL="285750" indent="-285750">
              <a:buFont typeface="Arial" panose="020B0604020202020204" pitchFamily="34" charset="0"/>
              <a:buChar char="•"/>
            </a:pPr>
            <a:r>
              <a:rPr lang="en-US" dirty="0">
                <a:solidFill>
                  <a:prstClr val="black"/>
                </a:solidFill>
                <a:latin typeface="Arial" panose="020B0604020202020204" pitchFamily="34" charset="0"/>
                <a:cs typeface="Arial" panose="020B0604020202020204" pitchFamily="34" charset="0"/>
              </a:rPr>
              <a:t>Great communicators</a:t>
            </a:r>
          </a:p>
          <a:p>
            <a:pPr marL="285750" indent="-285750">
              <a:buFont typeface="Arial" panose="020B0604020202020204" pitchFamily="34" charset="0"/>
              <a:buChar char="•"/>
            </a:pPr>
            <a:r>
              <a:rPr lang="en-US" dirty="0">
                <a:solidFill>
                  <a:prstClr val="black"/>
                </a:solidFill>
                <a:latin typeface="Arial" panose="020B0604020202020204" pitchFamily="34" charset="0"/>
                <a:cs typeface="Arial" panose="020B0604020202020204" pitchFamily="34" charset="0"/>
              </a:rPr>
              <a:t>Teamwork</a:t>
            </a:r>
          </a:p>
          <a:p>
            <a:pPr marL="285750" indent="-285750">
              <a:buFont typeface="Arial" panose="020B0604020202020204" pitchFamily="34" charset="0"/>
              <a:buChar char="•"/>
            </a:pPr>
            <a:endParaRPr lang="en-US" dirty="0">
              <a:solidFill>
                <a:prstClr val="black"/>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solidFill>
                <a:prstClr val="black"/>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solidFill>
                <a:prstClr val="black"/>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solidFill>
                <a:prstClr val="black"/>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solidFill>
                <a:prstClr val="black"/>
              </a:solidFill>
              <a:latin typeface="Arial" panose="020B0604020202020204" pitchFamily="34" charset="0"/>
              <a:cs typeface="Arial" panose="020B0604020202020204" pitchFamily="34" charset="0"/>
            </a:endParaRPr>
          </a:p>
        </p:txBody>
      </p:sp>
      <p:sp>
        <p:nvSpPr>
          <p:cNvPr id="11" name="Rectangle: Rounded Corners 10">
            <a:extLst>
              <a:ext uri="{FF2B5EF4-FFF2-40B4-BE49-F238E27FC236}">
                <a16:creationId xmlns:a16="http://schemas.microsoft.com/office/drawing/2014/main" id="{3A85FF8C-0351-459A-970A-C0F32B181283}"/>
              </a:ext>
            </a:extLst>
          </p:cNvPr>
          <p:cNvSpPr/>
          <p:nvPr/>
        </p:nvSpPr>
        <p:spPr>
          <a:xfrm>
            <a:off x="5621437" y="1339271"/>
            <a:ext cx="5420810" cy="2179433"/>
          </a:xfrm>
          <a:prstGeom prst="roundRect">
            <a:avLst/>
          </a:prstGeom>
          <a:solidFill>
            <a:schemeClr val="accent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A6EE5AA-DFF4-4B85-9E44-5B4E7EF96350}"/>
              </a:ext>
            </a:extLst>
          </p:cNvPr>
          <p:cNvSpPr/>
          <p:nvPr/>
        </p:nvSpPr>
        <p:spPr>
          <a:xfrm>
            <a:off x="6100269" y="1613379"/>
            <a:ext cx="4508433" cy="1631216"/>
          </a:xfrm>
          <a:prstGeom prst="rect">
            <a:avLst/>
          </a:prstGeom>
        </p:spPr>
        <p:txBody>
          <a:bodyPr wrap="square">
            <a:spAutoFit/>
          </a:bodyPr>
          <a:lstStyle/>
          <a:p>
            <a:pPr fontAlgn="base"/>
            <a:r>
              <a:rPr lang="en-US" sz="2000" i="1" dirty="0">
                <a:solidFill>
                  <a:schemeClr val="bg1"/>
                </a:solidFill>
                <a:latin typeface="Calibri" panose="020F0502020204030204" pitchFamily="34" charset="0"/>
              </a:rPr>
              <a:t>In-house Technical Departments that assist their own Corporations on the design and construction of functional spaces aligned with their needs and manage their assets.</a:t>
            </a:r>
          </a:p>
        </p:txBody>
      </p:sp>
      <p:grpSp>
        <p:nvGrpSpPr>
          <p:cNvPr id="2" name="Group 1">
            <a:extLst>
              <a:ext uri="{FF2B5EF4-FFF2-40B4-BE49-F238E27FC236}">
                <a16:creationId xmlns:a16="http://schemas.microsoft.com/office/drawing/2014/main" id="{95BBB5EF-6269-4BB6-90B5-0C8DDEF3E592}"/>
              </a:ext>
            </a:extLst>
          </p:cNvPr>
          <p:cNvGrpSpPr/>
          <p:nvPr/>
        </p:nvGrpSpPr>
        <p:grpSpPr>
          <a:xfrm>
            <a:off x="2599422" y="3994897"/>
            <a:ext cx="7083731" cy="2297158"/>
            <a:chOff x="5829474" y="4092212"/>
            <a:chExt cx="4911857" cy="2009323"/>
          </a:xfrm>
        </p:grpSpPr>
        <p:pic>
          <p:nvPicPr>
            <p:cNvPr id="13" name="Picture 2" descr="Image result for Amazon">
              <a:extLst>
                <a:ext uri="{FF2B5EF4-FFF2-40B4-BE49-F238E27FC236}">
                  <a16:creationId xmlns:a16="http://schemas.microsoft.com/office/drawing/2014/main" id="{7A75AB17-CD94-4F65-BCA6-7CFC405E04E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942" t="35726" r="8819" b="36106"/>
            <a:stretch/>
          </p:blipFill>
          <p:spPr bwMode="auto">
            <a:xfrm>
              <a:off x="8729566" y="5409891"/>
              <a:ext cx="2011765" cy="65112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A picture containing room&#10;&#10;Description automatically generated">
              <a:extLst>
                <a:ext uri="{FF2B5EF4-FFF2-40B4-BE49-F238E27FC236}">
                  <a16:creationId xmlns:a16="http://schemas.microsoft.com/office/drawing/2014/main" id="{5B350B65-F95E-4110-9233-1BFEE25D2F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4955" y="5248893"/>
              <a:ext cx="852642" cy="852642"/>
            </a:xfrm>
            <a:prstGeom prst="rect">
              <a:avLst/>
            </a:prstGeom>
          </p:spPr>
        </p:pic>
        <p:pic>
          <p:nvPicPr>
            <p:cNvPr id="15" name="Picture 14" descr="A picture containing drawing&#10;&#10;Description automatically generated">
              <a:extLst>
                <a:ext uri="{FF2B5EF4-FFF2-40B4-BE49-F238E27FC236}">
                  <a16:creationId xmlns:a16="http://schemas.microsoft.com/office/drawing/2014/main" id="{DBE67178-87FB-4346-B4EE-2262E2C84D9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0" y="5285451"/>
              <a:ext cx="779527" cy="779527"/>
            </a:xfrm>
            <a:prstGeom prst="rect">
              <a:avLst/>
            </a:prstGeom>
          </p:spPr>
        </p:pic>
        <p:pic>
          <p:nvPicPr>
            <p:cNvPr id="17" name="Picture 54" descr="Image result for Nike logo">
              <a:extLst>
                <a:ext uri="{FF2B5EF4-FFF2-40B4-BE49-F238E27FC236}">
                  <a16:creationId xmlns:a16="http://schemas.microsoft.com/office/drawing/2014/main" id="{36E634C8-6DC1-40B7-98C5-6773890F5299}"/>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303" t="14055" r="1832" b="5067"/>
            <a:stretch/>
          </p:blipFill>
          <p:spPr bwMode="auto">
            <a:xfrm>
              <a:off x="5829474" y="4092212"/>
              <a:ext cx="1257544" cy="76998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A picture containing drawing&#10;&#10;Description automatically generated">
              <a:extLst>
                <a:ext uri="{FF2B5EF4-FFF2-40B4-BE49-F238E27FC236}">
                  <a16:creationId xmlns:a16="http://schemas.microsoft.com/office/drawing/2014/main" id="{5BEA1D58-D6D5-4D2E-B3DF-F42F262A7E1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910" t="19209" r="6852" b="20186"/>
            <a:stretch/>
          </p:blipFill>
          <p:spPr>
            <a:xfrm>
              <a:off x="7309490" y="4158016"/>
              <a:ext cx="1355854" cy="691126"/>
            </a:xfrm>
            <a:prstGeom prst="rect">
              <a:avLst/>
            </a:prstGeom>
          </p:spPr>
        </p:pic>
        <p:pic>
          <p:nvPicPr>
            <p:cNvPr id="20" name="Picture 19" descr="A picture containing drawing, table&#10;&#10;Description automatically generated">
              <a:extLst>
                <a:ext uri="{FF2B5EF4-FFF2-40B4-BE49-F238E27FC236}">
                  <a16:creationId xmlns:a16="http://schemas.microsoft.com/office/drawing/2014/main" id="{E31BFC89-612B-40A5-BD06-B34F5E53EFD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05645" y="4158016"/>
              <a:ext cx="1355853" cy="827174"/>
            </a:xfrm>
            <a:prstGeom prst="rect">
              <a:avLst/>
            </a:prstGeom>
          </p:spPr>
        </p:pic>
      </p:grpSp>
    </p:spTree>
    <p:extLst>
      <p:ext uri="{BB962C8B-B14F-4D97-AF65-F5344CB8AC3E}">
        <p14:creationId xmlns:p14="http://schemas.microsoft.com/office/powerpoint/2010/main" val="310427518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IE Talent and Careers">
  <a:themeElements>
    <a:clrScheme name="Azul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E Talent and Careers" id="{A9C77224-3216-4857-9446-44D48EFC39B0}" vid="{41D57D89-DF5D-4A4A-A953-5B47B416DA95}"/>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IE Talent and Careers</Template>
  <TotalTime>24079</TotalTime>
  <Words>1786</Words>
  <Application>Microsoft Office PowerPoint</Application>
  <PresentationFormat>Widescreen</PresentationFormat>
  <Paragraphs>188</Paragraphs>
  <Slides>18</Slides>
  <Notes>10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4" baseType="lpstr">
      <vt:lpstr>Arial</vt:lpstr>
      <vt:lpstr>Calibri</vt:lpstr>
      <vt:lpstr>Calibri Light</vt:lpstr>
      <vt:lpstr>SuisseWorks</vt:lpstr>
      <vt:lpstr>IE Talent and Careers</vt:lpstr>
      <vt:lpstr>think-cell Slide</vt:lpstr>
      <vt:lpstr>PowerPoint Presentation</vt:lpstr>
      <vt:lpstr>PowerPoint Presentation</vt:lpstr>
      <vt:lpstr>MARKET TRENDS</vt:lpstr>
      <vt:lpstr>WHERE?</vt:lpstr>
      <vt:lpstr>CAREER PATHS IN REAL ESTATE</vt:lpstr>
      <vt:lpstr>PowerPoint Presentation</vt:lpstr>
      <vt:lpstr>PowerPoint Presentation</vt:lpstr>
      <vt:lpstr>PowerPoint Presentation</vt:lpstr>
      <vt:lpstr>PowerPoint Presentation</vt:lpstr>
      <vt:lpstr>PowerPoint Presentation</vt:lpstr>
      <vt:lpstr>WHAT?</vt:lpstr>
      <vt:lpstr>TYPE OF ROLES</vt:lpstr>
      <vt:lpstr>TYPE OF ROLES</vt:lpstr>
      <vt:lpstr>Roles examples</vt:lpstr>
      <vt:lpstr>Development Manager</vt:lpstr>
      <vt:lpstr>Brokerage (RE Agent)</vt:lpstr>
      <vt:lpstr>Corporate</vt:lpstr>
      <vt:lpstr>Financial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Ana Gil Arreaza</dc:creator>
  <cp:lastModifiedBy>Ruth Dominguez</cp:lastModifiedBy>
  <cp:revision>550</cp:revision>
  <cp:lastPrinted>2020-02-06T15:41:32Z</cp:lastPrinted>
  <dcterms:created xsi:type="dcterms:W3CDTF">2016-06-06T11:56:45Z</dcterms:created>
  <dcterms:modified xsi:type="dcterms:W3CDTF">2023-10-11T07:47:35Z</dcterms:modified>
</cp:coreProperties>
</file>