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23260037" r:id="rId5"/>
    <p:sldId id="212326003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59608F-1127-4B77-A4EB-16AEDC5BD3CB}" v="2" dt="2023-07-27T09:45:24.0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C4A71-BEEE-5B00-F2A7-80C23538F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9AD299-0E9E-011E-D204-A4B5DE9E83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F38FC5-671E-DF9B-648D-5DC40B22F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F41DF-0630-7B2E-C7CE-EC1405D83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CC4F5-4CC8-E747-F500-3744413EF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43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CA0C4-1CC6-B6B9-36DD-1B8236A6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9DCB1-C389-8F86-1B61-2A0645C99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BBBB1-0BC7-2B49-65D8-8A5299C01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EB4F6-BDA1-6020-4C6D-562A7DFC8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D235B-1F94-6937-772F-1116FC095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17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9E1713-76DF-ABD2-66EF-7C01E81710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1E2061-7294-E1FB-4E4A-450558EDEB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AFAC4-CC59-F95B-DDB8-9AC733130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86016-7797-2EEB-D63B-044AAFC3B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EA920-BF0A-BDFE-CD03-91A03B8B1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154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737600" y="6269187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1965"/>
                </a:solidFill>
                <a:latin typeface="Montserrat Regular"/>
                <a:cs typeface="Montserrat Regular"/>
              </a:defRPr>
            </a:lvl1pPr>
          </a:lstStyle>
          <a:p>
            <a:fld id="{D777D3D9-519F-8C46-812B-589694C957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124443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A21A0-42B7-D4E3-B9F8-4EDC0CDB7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028BC-7EE1-4EC7-C792-54E60F596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99EA5-762D-8141-72C6-53B10C653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66207-516E-7362-FC39-55DCC5B1F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B1F99-42D6-6D8C-13D7-FD6B34C24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80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A7164-81B8-9FB4-5CE1-A6E749EB1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01D15-9F94-9443-5C2A-C77C847F3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FBBE0-3A24-A291-9A91-71141CA83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68A3C-EACE-7B7C-F179-C04DA459C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2A39D-C713-4120-32B7-4D3D8532F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01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920C9-F92E-BFA9-B247-A4114E411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A6C97-7B73-185E-6B5F-9C64FAF2C3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FFA30-B2E1-CEAC-7531-9EE4A2E12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C7BBD5-052A-3DDD-8697-D21EC1964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77FAB-C64F-3FBE-023E-39A4548F2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F0CD7-1871-6A16-5A62-0A7CF70A4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25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EC347-3ADE-4C7D-D497-939974167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8F2CC-B4C3-588D-0145-09EDB4AB0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A8BCB-EA62-4044-7759-5DFA45145D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560A9-284B-A762-938D-6046F48360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30BE8E-4171-1F69-51F9-49F8A6C23A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A02973-A302-3289-CB16-9049DAA83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DFE0C1-1B43-4AEF-EBC9-B2310A30B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EA93A6-379D-7EAB-783C-16672F6E5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508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5F80F-B831-7E2A-DD89-CCA175675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EC3889-4E63-64B5-1965-38694961C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94EBAA-769C-357A-2DB1-56775AAE3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9592E-6256-0430-59AD-74E1AEC56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94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2213D7-83A0-22A6-F106-EF9D05799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06C73D-CD64-BE52-E872-896B675F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02ED5-A194-51C9-EFE2-644304E6B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026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AD8-C3FA-972E-64D5-18B386D7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ED734-6BC6-A949-AC8A-DD9EB6626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1849EE-7D2E-7D90-7792-61DBFF8AF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40C77-98BA-0DE8-562C-77AEEEC39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D5CF4-20FF-4976-8A3E-D718DBE9A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F9261-6DB4-E58A-E7BD-2A3C05EB0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944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693E5-FAA6-5E8D-19A1-30E6CD028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31086-357E-9BA2-62DE-45ADB7FA82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DF53E9-3290-3376-3C44-C2F3EE4ED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EB9B3F-71A8-0C1E-1FF9-766226401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757EF-81AA-1DC8-6333-F1B6852B6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2FA4-8E31-5609-657A-C61F08A86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53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DDF311-B56A-C1DF-8082-6CA414FA9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C0A56A-41F2-4C16-307B-4D159FC0B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C0160-0FFD-5BF7-0F13-202637841D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29B6B-C115-478B-B9CD-7CAB36711802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34C88-748A-B322-D695-AD158EB01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521C9-EF36-6D7F-21EF-227CE03C0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F21F6-A098-4BBA-9B14-572E2095FFD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86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612B5136-6C25-DC79-3043-6C6EE5B5F7E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473" imgH="476" progId="TCLayout.ActiveDocument.1">
                  <p:embed/>
                </p:oleObj>
              </mc:Choice>
              <mc:Fallback>
                <p:oleObj name="Diapositiva de think-cell" r:id="rId3" imgW="473" imgH="47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612B5136-6C25-DC79-3043-6C6EE5B5F7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Pentagon 31">
            <a:extLst>
              <a:ext uri="{FF2B5EF4-FFF2-40B4-BE49-F238E27FC236}">
                <a16:creationId xmlns:a16="http://schemas.microsoft.com/office/drawing/2014/main" id="{8391CE65-FA9A-1CC3-93A1-266A6E12A7A7}"/>
              </a:ext>
            </a:extLst>
          </p:cNvPr>
          <p:cNvSpPr/>
          <p:nvPr/>
        </p:nvSpPr>
        <p:spPr>
          <a:xfrm>
            <a:off x="4678132" y="1194150"/>
            <a:ext cx="1872073" cy="1140678"/>
          </a:xfrm>
          <a:prstGeom prst="homePlate">
            <a:avLst>
              <a:gd name="adj" fmla="val 0"/>
            </a:avLst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V" sz="3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Pentagon 30">
            <a:extLst>
              <a:ext uri="{FF2B5EF4-FFF2-40B4-BE49-F238E27FC236}">
                <a16:creationId xmlns:a16="http://schemas.microsoft.com/office/drawing/2014/main" id="{9AACA3F7-EF54-7083-F4B3-B9F0D6510D2D}"/>
              </a:ext>
            </a:extLst>
          </p:cNvPr>
          <p:cNvSpPr/>
          <p:nvPr/>
        </p:nvSpPr>
        <p:spPr>
          <a:xfrm>
            <a:off x="2317804" y="1194150"/>
            <a:ext cx="2259185" cy="1140679"/>
          </a:xfrm>
          <a:prstGeom prst="homePlate">
            <a:avLst>
              <a:gd name="adj" fmla="val 0"/>
            </a:avLst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V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Pentagon 1">
            <a:extLst>
              <a:ext uri="{FF2B5EF4-FFF2-40B4-BE49-F238E27FC236}">
                <a16:creationId xmlns:a16="http://schemas.microsoft.com/office/drawing/2014/main" id="{5B445BEC-26CA-9E50-5928-60810DF855DA}"/>
              </a:ext>
            </a:extLst>
          </p:cNvPr>
          <p:cNvSpPr/>
          <p:nvPr/>
        </p:nvSpPr>
        <p:spPr>
          <a:xfrm>
            <a:off x="436651" y="1194151"/>
            <a:ext cx="1780010" cy="1140678"/>
          </a:xfrm>
          <a:prstGeom prst="homePlate">
            <a:avLst>
              <a:gd name="adj" fmla="val 0"/>
            </a:avLst>
          </a:prstGeom>
          <a:solidFill>
            <a:srgbClr val="D4E5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V" sz="3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D40422-72F1-418C-AEC1-36F371A22FBD}"/>
              </a:ext>
            </a:extLst>
          </p:cNvPr>
          <p:cNvSpPr/>
          <p:nvPr/>
        </p:nvSpPr>
        <p:spPr>
          <a:xfrm>
            <a:off x="536018" y="1278023"/>
            <a:ext cx="2222608" cy="6877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0" u="none" strike="noStrike" kern="1200" cap="all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ACTION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cap="all" dirty="0">
                <a:solidFill>
                  <a:srgbClr val="000066"/>
                </a:solidFill>
                <a:latin typeface="Montserrat" panose="00000500000000000000" pitchFamily="2" charset="0"/>
              </a:rPr>
              <a:t>(VERB)</a:t>
            </a:r>
            <a:endParaRPr kumimoji="0" lang="en-GB" sz="1800" b="0" i="0" u="none" strike="noStrike" kern="1200" cap="all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Arial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8AD8F5A-9BE8-48C4-A2B3-6C719A20ADE6}"/>
              </a:ext>
            </a:extLst>
          </p:cNvPr>
          <p:cNvSpPr/>
          <p:nvPr/>
        </p:nvSpPr>
        <p:spPr>
          <a:xfrm>
            <a:off x="4722446" y="1267774"/>
            <a:ext cx="2066544" cy="6906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DURATION (WHEN?)</a:t>
            </a:r>
            <a:endParaRPr kumimoji="0" lang="en-GB" sz="18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Arial"/>
            </a:endParaRP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F09254C0-012F-B12D-1930-87E7F24C677A}"/>
              </a:ext>
            </a:extLst>
          </p:cNvPr>
          <p:cNvSpPr txBox="1"/>
          <p:nvPr/>
        </p:nvSpPr>
        <p:spPr>
          <a:xfrm>
            <a:off x="436651" y="551142"/>
            <a:ext cx="679761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cap="all" dirty="0">
                <a:solidFill>
                  <a:srgbClr val="000066"/>
                </a:solidFill>
                <a:latin typeface="Montserrat" panose="00000500000000000000" pitchFamily="2" charset="0"/>
              </a:rPr>
              <a:t>Powerful Bullet Points</a:t>
            </a:r>
            <a:endParaRPr lang="es-ES" sz="2800" b="1" cap="all" dirty="0">
              <a:solidFill>
                <a:srgbClr val="000066"/>
              </a:solidFill>
              <a:latin typeface="Montserrat" panose="00000500000000000000" pitchFamily="2" charset="0"/>
            </a:endParaRPr>
          </a:p>
        </p:txBody>
      </p:sp>
      <p:sp>
        <p:nvSpPr>
          <p:cNvPr id="5" name="Marcador de número de diapositiva 3">
            <a:extLst>
              <a:ext uri="{FF2B5EF4-FFF2-40B4-BE49-F238E27FC236}">
                <a16:creationId xmlns:a16="http://schemas.microsoft.com/office/drawing/2014/main" id="{71A8D964-CFA8-4420-5E28-2D1C5173B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s" sz="1600" b="0" i="0" u="none" strike="noStrike" kern="1200" cap="none" spc="0" normalizeH="0" baseline="0" noProof="0" smtClean="0">
                <a:ln>
                  <a:noFill/>
                </a:ln>
                <a:solidFill>
                  <a:srgbClr val="001965"/>
                </a:solidFill>
                <a:effectLst/>
                <a:uLnTx/>
                <a:uFillTx/>
                <a:latin typeface="Montserrat Regular"/>
                <a:ea typeface="+mn-ea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" sz="1600" b="0" i="0" u="none" strike="noStrike" kern="1200" cap="none" spc="0" normalizeH="0" baseline="0" noProof="0">
              <a:ln>
                <a:noFill/>
              </a:ln>
              <a:solidFill>
                <a:srgbClr val="001965"/>
              </a:solidFill>
              <a:effectLst/>
              <a:uLnTx/>
              <a:uFillTx/>
              <a:latin typeface="Montserrat Regular"/>
              <a:ea typeface="+mn-ea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8C201BE-AF2E-4400-90D8-8DA03636C132}"/>
              </a:ext>
            </a:extLst>
          </p:cNvPr>
          <p:cNvSpPr/>
          <p:nvPr/>
        </p:nvSpPr>
        <p:spPr>
          <a:xfrm>
            <a:off x="6651347" y="1194150"/>
            <a:ext cx="5250847" cy="114067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E959C0D-2E59-4AD4-BC3E-7CB9258C165E}"/>
              </a:ext>
            </a:extLst>
          </p:cNvPr>
          <p:cNvSpPr/>
          <p:nvPr/>
        </p:nvSpPr>
        <p:spPr>
          <a:xfrm>
            <a:off x="6744676" y="1293514"/>
            <a:ext cx="2483775" cy="679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PROCESS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(HOW?)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C1FBE07-5681-7108-293A-C1944FEE874D}"/>
              </a:ext>
            </a:extLst>
          </p:cNvPr>
          <p:cNvSpPr/>
          <p:nvPr/>
        </p:nvSpPr>
        <p:spPr>
          <a:xfrm>
            <a:off x="2379322" y="1251659"/>
            <a:ext cx="1354852" cy="6906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impact (WHAT?)</a:t>
            </a:r>
            <a:endParaRPr kumimoji="0" lang="en-GB" sz="18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Arial"/>
            </a:endParaRPr>
          </a:p>
        </p:txBody>
      </p:sp>
      <p:graphicFrame>
        <p:nvGraphicFramePr>
          <p:cNvPr id="10" name="Table 11">
            <a:extLst>
              <a:ext uri="{FF2B5EF4-FFF2-40B4-BE49-F238E27FC236}">
                <a16:creationId xmlns:a16="http://schemas.microsoft.com/office/drawing/2014/main" id="{42D1B5CF-39EC-90F0-D145-C6762E8350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930679"/>
              </p:ext>
            </p:extLst>
          </p:nvPr>
        </p:nvGraphicFramePr>
        <p:xfrm>
          <a:off x="436651" y="2513456"/>
          <a:ext cx="11465544" cy="3793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869227">
                  <a:extLst>
                    <a:ext uri="{9D8B030D-6E8A-4147-A177-3AD203B41FA5}">
                      <a16:colId xmlns:a16="http://schemas.microsoft.com/office/drawing/2014/main" val="1033241724"/>
                    </a:ext>
                  </a:extLst>
                </a:gridCol>
                <a:gridCol w="2355574">
                  <a:extLst>
                    <a:ext uri="{9D8B030D-6E8A-4147-A177-3AD203B41FA5}">
                      <a16:colId xmlns:a16="http://schemas.microsoft.com/office/drawing/2014/main" val="2211679379"/>
                    </a:ext>
                  </a:extLst>
                </a:gridCol>
                <a:gridCol w="1977887">
                  <a:extLst>
                    <a:ext uri="{9D8B030D-6E8A-4147-A177-3AD203B41FA5}">
                      <a16:colId xmlns:a16="http://schemas.microsoft.com/office/drawing/2014/main" val="3172841471"/>
                    </a:ext>
                  </a:extLst>
                </a:gridCol>
                <a:gridCol w="5262856">
                  <a:extLst>
                    <a:ext uri="{9D8B030D-6E8A-4147-A177-3AD203B41FA5}">
                      <a16:colId xmlns:a16="http://schemas.microsoft.com/office/drawing/2014/main" val="2614080154"/>
                    </a:ext>
                  </a:extLst>
                </a:gridCol>
              </a:tblGrid>
              <a:tr h="474175"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Increased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Revenue by 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In 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By securing 10 new customers accounts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261070"/>
                  </a:ext>
                </a:extLst>
              </a:tr>
              <a:tr h="474175"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Reduced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Costs by 20%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In 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By optimising logistics processes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642740"/>
                  </a:ext>
                </a:extLst>
              </a:tr>
              <a:tr h="474175"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Created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465161"/>
                  </a:ext>
                </a:extLst>
              </a:tr>
              <a:tr h="474175"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Eliminated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984690"/>
                  </a:ext>
                </a:extLst>
              </a:tr>
              <a:tr h="474175"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Avoided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878197"/>
                  </a:ext>
                </a:extLst>
              </a:tr>
              <a:tr h="4741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>
                          <a:latin typeface="Montserrat" panose="00000500000000000000" pitchFamily="2" charset="0"/>
                        </a:rPr>
                        <a:t>Improved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728294"/>
                  </a:ext>
                </a:extLst>
              </a:tr>
              <a:tr h="4741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>
                          <a:latin typeface="Montserrat" panose="00000500000000000000" pitchFamily="2" charset="0"/>
                        </a:rPr>
                        <a:t>Saved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3126"/>
                  </a:ext>
                </a:extLst>
              </a:tr>
              <a:tr h="474175"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Montserrat" panose="00000500000000000000" pitchFamily="2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177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16675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612B5136-6C25-DC79-3043-6C6EE5B5F7E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473" imgH="476" progId="TCLayout.ActiveDocument.1">
                  <p:embed/>
                </p:oleObj>
              </mc:Choice>
              <mc:Fallback>
                <p:oleObj name="Diapositiva de think-cell" r:id="rId3" imgW="473" imgH="47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612B5136-6C25-DC79-3043-6C6EE5B5F7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Pentagon 1">
            <a:extLst>
              <a:ext uri="{FF2B5EF4-FFF2-40B4-BE49-F238E27FC236}">
                <a16:creationId xmlns:a16="http://schemas.microsoft.com/office/drawing/2014/main" id="{5B445BEC-26CA-9E50-5928-60810DF855DA}"/>
              </a:ext>
            </a:extLst>
          </p:cNvPr>
          <p:cNvSpPr/>
          <p:nvPr/>
        </p:nvSpPr>
        <p:spPr>
          <a:xfrm>
            <a:off x="436650" y="1661289"/>
            <a:ext cx="5705279" cy="479743"/>
          </a:xfrm>
          <a:prstGeom prst="homePlate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V" sz="3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D40422-72F1-418C-AEC1-36F371A22FBD}"/>
              </a:ext>
            </a:extLst>
          </p:cNvPr>
          <p:cNvSpPr/>
          <p:nvPr/>
        </p:nvSpPr>
        <p:spPr>
          <a:xfrm>
            <a:off x="536018" y="1745161"/>
            <a:ext cx="2222608" cy="2625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0" u="none" strike="noStrike" kern="1200" cap="all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QUESTIONS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F09254C0-012F-B12D-1930-87E7F24C677A}"/>
              </a:ext>
            </a:extLst>
          </p:cNvPr>
          <p:cNvSpPr txBox="1"/>
          <p:nvPr/>
        </p:nvSpPr>
        <p:spPr>
          <a:xfrm>
            <a:off x="436651" y="551142"/>
            <a:ext cx="1146554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cap="all" dirty="0">
                <a:solidFill>
                  <a:srgbClr val="000066"/>
                </a:solidFill>
                <a:latin typeface="Montserrat" panose="00000500000000000000" pitchFamily="2" charset="0"/>
              </a:rPr>
              <a:t>Questions to ask yourself and metrics to consider</a:t>
            </a:r>
            <a:endParaRPr lang="es-ES" sz="2800" b="1" cap="all" dirty="0">
              <a:solidFill>
                <a:srgbClr val="000066"/>
              </a:solidFill>
              <a:latin typeface="Montserrat" panose="00000500000000000000" pitchFamily="2" charset="0"/>
            </a:endParaRPr>
          </a:p>
        </p:txBody>
      </p:sp>
      <p:sp>
        <p:nvSpPr>
          <p:cNvPr id="5" name="Marcador de número de diapositiva 3">
            <a:extLst>
              <a:ext uri="{FF2B5EF4-FFF2-40B4-BE49-F238E27FC236}">
                <a16:creationId xmlns:a16="http://schemas.microsoft.com/office/drawing/2014/main" id="{71A8D964-CFA8-4420-5E28-2D1C5173B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s" sz="1600" b="0" i="0" u="none" strike="noStrike" kern="1200" cap="none" spc="0" normalizeH="0" baseline="0" noProof="0" smtClean="0">
                <a:ln>
                  <a:noFill/>
                </a:ln>
                <a:solidFill>
                  <a:srgbClr val="001965"/>
                </a:solidFill>
                <a:effectLst/>
                <a:uLnTx/>
                <a:uFillTx/>
                <a:latin typeface="Montserrat Regular"/>
                <a:ea typeface="+mn-ea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" sz="1600" b="0" i="0" u="none" strike="noStrike" kern="1200" cap="none" spc="0" normalizeH="0" baseline="0" noProof="0" dirty="0">
              <a:ln>
                <a:noFill/>
              </a:ln>
              <a:solidFill>
                <a:srgbClr val="001965"/>
              </a:solidFill>
              <a:effectLst/>
              <a:uLnTx/>
              <a:uFillTx/>
              <a:latin typeface="Montserrat Regular"/>
              <a:ea typeface="+mn-ea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8C201BE-AF2E-4400-90D8-8DA03636C132}"/>
              </a:ext>
            </a:extLst>
          </p:cNvPr>
          <p:cNvSpPr/>
          <p:nvPr/>
        </p:nvSpPr>
        <p:spPr>
          <a:xfrm>
            <a:off x="6196914" y="1669773"/>
            <a:ext cx="5705279" cy="4712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E959C0D-2E59-4AD4-BC3E-7CB9258C165E}"/>
              </a:ext>
            </a:extLst>
          </p:cNvPr>
          <p:cNvSpPr/>
          <p:nvPr/>
        </p:nvSpPr>
        <p:spPr>
          <a:xfrm>
            <a:off x="6253825" y="1681253"/>
            <a:ext cx="2483775" cy="390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cap="all" dirty="0">
                <a:solidFill>
                  <a:srgbClr val="FFFFFF"/>
                </a:solidFill>
                <a:latin typeface="Montserrat" panose="00000500000000000000" pitchFamily="2" charset="0"/>
              </a:rPr>
              <a:t>Metrics</a:t>
            </a:r>
            <a:endParaRPr kumimoji="0" lang="en-GB" sz="18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+mn-cs"/>
            </a:endParaRPr>
          </a:p>
        </p:txBody>
      </p:sp>
      <p:graphicFrame>
        <p:nvGraphicFramePr>
          <p:cNvPr id="10" name="Table 11">
            <a:extLst>
              <a:ext uri="{FF2B5EF4-FFF2-40B4-BE49-F238E27FC236}">
                <a16:creationId xmlns:a16="http://schemas.microsoft.com/office/drawing/2014/main" id="{42D1B5CF-39EC-90F0-D145-C6762E8350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749802"/>
              </p:ext>
            </p:extLst>
          </p:nvPr>
        </p:nvGraphicFramePr>
        <p:xfrm>
          <a:off x="436649" y="2217999"/>
          <a:ext cx="5705279" cy="395245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705279">
                  <a:extLst>
                    <a:ext uri="{9D8B030D-6E8A-4147-A177-3AD203B41FA5}">
                      <a16:colId xmlns:a16="http://schemas.microsoft.com/office/drawing/2014/main" val="1033241724"/>
                    </a:ext>
                  </a:extLst>
                </a:gridCol>
              </a:tblGrid>
              <a:tr h="428528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Montserrat" panose="00000500000000000000" pitchFamily="2" charset="0"/>
                        </a:rPr>
                        <a:t>What challenge or opportunity did you address? What was your role, deliverable(s), outcome(s)? </a:t>
                      </a:r>
                    </a:p>
                  </a:txBody>
                  <a:tcPr marL="146999" marR="146999" marT="73500" marB="7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261070"/>
                  </a:ext>
                </a:extLst>
              </a:tr>
              <a:tr h="387626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Montserrat" panose="00000500000000000000" pitchFamily="2" charset="0"/>
                        </a:rPr>
                        <a:t>Did you collaborate or lead on a team? What did the team achieve?</a:t>
                      </a:r>
                    </a:p>
                  </a:txBody>
                  <a:tcPr marL="146999" marR="146999" marT="73500" marB="7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642740"/>
                  </a:ext>
                </a:extLst>
              </a:tr>
              <a:tr h="762284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Montserrat" panose="00000500000000000000" pitchFamily="2" charset="0"/>
                        </a:rPr>
                        <a:t>Did you create deliverables (tangible or live)? Can you quantify? What was the result?</a:t>
                      </a:r>
                    </a:p>
                  </a:txBody>
                  <a:tcPr marL="146999" marR="146999" marT="73500" marB="7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465161"/>
                  </a:ext>
                </a:extLst>
              </a:tr>
              <a:tr h="762284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Montserrat" panose="00000500000000000000" pitchFamily="2" charset="0"/>
                        </a:rPr>
                        <a:t>Did you implement systems or design a solution?</a:t>
                      </a:r>
                    </a:p>
                  </a:txBody>
                  <a:tcPr marL="146999" marR="146999" marT="73500" marB="7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984690"/>
                  </a:ext>
                </a:extLst>
              </a:tr>
              <a:tr h="762284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Montserrat" panose="00000500000000000000" pitchFamily="2" charset="0"/>
                        </a:rPr>
                        <a:t>Did you undertake a special project? What were the outcomes of projects, tasks, actions? </a:t>
                      </a:r>
                    </a:p>
                  </a:txBody>
                  <a:tcPr marL="146999" marR="146999" marT="73500" marB="7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878197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BE6554E-E4DF-CBBE-C8A6-84E2AF906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592934"/>
              </p:ext>
            </p:extLst>
          </p:nvPr>
        </p:nvGraphicFramePr>
        <p:xfrm>
          <a:off x="6196914" y="2217999"/>
          <a:ext cx="5705279" cy="395245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705279">
                  <a:extLst>
                    <a:ext uri="{9D8B030D-6E8A-4147-A177-3AD203B41FA5}">
                      <a16:colId xmlns:a16="http://schemas.microsoft.com/office/drawing/2014/main" val="408367921"/>
                    </a:ext>
                  </a:extLst>
                </a:gridCol>
              </a:tblGrid>
              <a:tr h="428528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Montserrat" panose="00000500000000000000" pitchFamily="2" charset="0"/>
                        </a:rPr>
                        <a:t># of interactions, individuals/projects managed, clients, deliverables, hours spent/saved </a:t>
                      </a:r>
                    </a:p>
                  </a:txBody>
                  <a:tcPr marL="146999" marR="146999" marT="73500" marB="7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30476"/>
                  </a:ext>
                </a:extLst>
              </a:tr>
              <a:tr h="387626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Montserrat" panose="00000500000000000000" pitchFamily="2" charset="0"/>
                        </a:rPr>
                        <a:t>Results (revenue/cost impacts, error rates, time saved, satisfaction rates, etc.) </a:t>
                      </a:r>
                    </a:p>
                  </a:txBody>
                  <a:tcPr marL="146999" marR="146999" marT="73500" marB="7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761542"/>
                  </a:ext>
                </a:extLst>
              </a:tr>
              <a:tr h="762284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Montserrat" panose="00000500000000000000" pitchFamily="2" charset="0"/>
                        </a:rPr>
                        <a:t>Documents produced, presentations, meetings, processes implemented, etc.</a:t>
                      </a:r>
                    </a:p>
                  </a:txBody>
                  <a:tcPr marL="146999" marR="146999" marT="73500" marB="7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804673"/>
                  </a:ext>
                </a:extLst>
              </a:tr>
              <a:tr h="762284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Montserrat" panose="00000500000000000000" pitchFamily="2" charset="0"/>
                        </a:rPr>
                        <a:t>Improvements in KPIs relevant to the organization</a:t>
                      </a:r>
                    </a:p>
                  </a:txBody>
                  <a:tcPr marL="146999" marR="146999" marT="73500" marB="7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084853"/>
                  </a:ext>
                </a:extLst>
              </a:tr>
              <a:tr h="762284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Montserrat" panose="00000500000000000000" pitchFamily="2" charset="0"/>
                        </a:rPr>
                        <a:t>Internal/external awards</a:t>
                      </a:r>
                    </a:p>
                  </a:txBody>
                  <a:tcPr marL="146999" marR="146999" marT="73500" marB="7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24500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E95EF3B-E388-781E-44AC-AE72EFC6D0A2}"/>
              </a:ext>
            </a:extLst>
          </p:cNvPr>
          <p:cNvSpPr txBox="1"/>
          <p:nvPr/>
        </p:nvSpPr>
        <p:spPr>
          <a:xfrm>
            <a:off x="436649" y="6264980"/>
            <a:ext cx="114655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0" i="1" dirty="0">
                <a:latin typeface="Montserrat" panose="00000500000000000000" pitchFamily="2" charset="0"/>
              </a:rPr>
              <a:t>Note: Metrics do not correspond to questions directly adjacent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644F5F-364A-7479-DA1A-EAE3E486E161}"/>
              </a:ext>
            </a:extLst>
          </p:cNvPr>
          <p:cNvSpPr txBox="1"/>
          <p:nvPr/>
        </p:nvSpPr>
        <p:spPr>
          <a:xfrm>
            <a:off x="436649" y="1169988"/>
            <a:ext cx="114655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Montserrat" panose="00000500000000000000" pitchFamily="2" charset="0"/>
              </a:rPr>
              <a:t>Wherever possible, aim to show metrics emphasizing changes over absolute figures</a:t>
            </a:r>
            <a:endParaRPr lang="en-GB" sz="1800" b="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186338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71998B42E9014C8DADA224C97D34D1" ma:contentTypeVersion="19" ma:contentTypeDescription="Create a new document." ma:contentTypeScope="" ma:versionID="0296b8aa443c8cb7a47519cfc99f916a">
  <xsd:schema xmlns:xsd="http://www.w3.org/2001/XMLSchema" xmlns:xs="http://www.w3.org/2001/XMLSchema" xmlns:p="http://schemas.microsoft.com/office/2006/metadata/properties" xmlns:ns2="27590cbc-5ca6-4074-af9a-9ce336fcfa2c" xmlns:ns3="414a2e80-3ec9-4fa5-822a-64efcaaeea56" targetNamespace="http://schemas.microsoft.com/office/2006/metadata/properties" ma:root="true" ma:fieldsID="76af2956aef274f575292696684e7f74" ns2:_="" ns3:_="">
    <xsd:import namespace="27590cbc-5ca6-4074-af9a-9ce336fcfa2c"/>
    <xsd:import namespace="414a2e80-3ec9-4fa5-822a-64efcaaeea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_x0059_CP2023" minOccurs="0"/>
                <xsd:element ref="ns2:MediaServiceObjectDetectorVersions" minOccurs="0"/>
                <xsd:element ref="ns2:Fech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590cbc-5ca6-4074-af9a-9ce336fcfa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0b856d1-9a64-47e6-883d-7d320ac55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0059_CP2023" ma:index="24" nillable="true" ma:displayName="YCP 2023" ma:format="Dropdown" ma:internalName="_x0059_CP2023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Fecha" ma:index="26" nillable="true" ma:displayName="Fecha" ma:format="DateOnly" ma:internalName="Fecha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2e80-3ec9-4fa5-822a-64efcaaeea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089b041-753f-4cae-a6a8-735605acb1f2}" ma:internalName="TaxCatchAll" ma:showField="CatchAllData" ma:web="414a2e80-3ec9-4fa5-822a-64efcaaeea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59_CP2023 xmlns="27590cbc-5ca6-4074-af9a-9ce336fcfa2c" xsi:nil="true"/>
    <TaxCatchAll xmlns="414a2e80-3ec9-4fa5-822a-64efcaaeea56" xsi:nil="true"/>
    <Fecha xmlns="27590cbc-5ca6-4074-af9a-9ce336fcfa2c" xsi:nil="true"/>
    <lcf76f155ced4ddcb4097134ff3c332f xmlns="27590cbc-5ca6-4074-af9a-9ce336fcfa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2B3D77-CE63-4753-A2CC-75B5C257DF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590cbc-5ca6-4074-af9a-9ce336fcfa2c"/>
    <ds:schemaRef ds:uri="414a2e80-3ec9-4fa5-822a-64efcaaeea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ED3AC3-1077-488A-B48E-DD923C8963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4C1192-0763-455B-A984-C6BCA1AD1835}">
  <ds:schemaRefs>
    <ds:schemaRef ds:uri="http://schemas.microsoft.com/office/2006/metadata/properties"/>
    <ds:schemaRef ds:uri="http://schemas.microsoft.com/office/infopath/2007/PartnerControls"/>
    <ds:schemaRef ds:uri="27590cbc-5ca6-4074-af9a-9ce336fcfa2c"/>
    <ds:schemaRef ds:uri="414a2e80-3ec9-4fa5-822a-64efcaaeea5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222</Words>
  <Application>Microsoft Office PowerPoint</Application>
  <PresentationFormat>Panorámica</PresentationFormat>
  <Paragraphs>38</Paragraphs>
  <Slides>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Montserrat</vt:lpstr>
      <vt:lpstr>Montserrat Regular</vt:lpstr>
      <vt:lpstr>Office Theme</vt:lpstr>
      <vt:lpstr>Diapositiva de think-cell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Natalya Shustova</dc:creator>
  <cp:lastModifiedBy>Ambra Sanna</cp:lastModifiedBy>
  <cp:revision>5</cp:revision>
  <dcterms:created xsi:type="dcterms:W3CDTF">2023-07-26T11:01:27Z</dcterms:created>
  <dcterms:modified xsi:type="dcterms:W3CDTF">2025-03-06T15:26:21Z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0x010100CE71998B42E9014C8DADA224C97D34D1</vt:lpwstr>
  </property>
  <property fmtid="{D5CDD505-2E9C-101B-9397-08002B2CF9AE}" pid="3" name="MSIP_Label_8b742207-f172-4f87-acf3-9b9d90861219_Enabled">
    <vt:lpwstr>true</vt:lpwstr>
  </property>
  <property fmtid="{D5CDD505-2E9C-101B-9397-08002B2CF9AE}" pid="4" name="MSIP_Label_8b742207-f172-4f87-acf3-9b9d90861219_SetDate">
    <vt:lpwstr>2025-03-06T15:26:21Z</vt:lpwstr>
  </property>
  <property fmtid="{D5CDD505-2E9C-101B-9397-08002B2CF9AE}" pid="5" name="MSIP_Label_8b742207-f172-4f87-acf3-9b9d90861219_Method">
    <vt:lpwstr>Standard</vt:lpwstr>
  </property>
  <property fmtid="{D5CDD505-2E9C-101B-9397-08002B2CF9AE}" pid="6" name="MSIP_Label_8b742207-f172-4f87-acf3-9b9d90861219_Name">
    <vt:lpwstr>Internal</vt:lpwstr>
  </property>
  <property fmtid="{D5CDD505-2E9C-101B-9397-08002B2CF9AE}" pid="7" name="MSIP_Label_8b742207-f172-4f87-acf3-9b9d90861219_SiteId">
    <vt:lpwstr>4a39c578-6df0-42b9-a7e0-e9eac6d91816</vt:lpwstr>
  </property>
  <property fmtid="{D5CDD505-2E9C-101B-9397-08002B2CF9AE}" pid="8" name="MSIP_Label_8b742207-f172-4f87-acf3-9b9d90861219_ActionId">
    <vt:lpwstr>b6d80dd5-9952-40fc-b73f-ad5faaaaa245</vt:lpwstr>
  </property>
  <property fmtid="{D5CDD505-2E9C-101B-9397-08002B2CF9AE}" pid="9" name="MSIP_Label_8b742207-f172-4f87-acf3-9b9d90861219_ContentBits">
    <vt:lpwstr>0</vt:lpwstr>
  </property>
  <property fmtid="{D5CDD505-2E9C-101B-9397-08002B2CF9AE}" pid="10" name="MSIP_Label_8b742207-f172-4f87-acf3-9b9d90861219_Tag">
    <vt:lpwstr>10, 3, 0, 1</vt:lpwstr>
  </property>
</Properties>
</file>